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3" r:id="rId4"/>
    <p:sldId id="264" r:id="rId5"/>
    <p:sldId id="274" r:id="rId6"/>
    <p:sldId id="275" r:id="rId7"/>
  </p:sldIdLst>
  <p:sldSz cx="12192000" cy="6858000"/>
  <p:notesSz cx="6805613" cy="99393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62A95FE-577F-8C02-482F-EDA661B75A4B}" v="52" dt="2023-07-11T09:44:08.188"/>
    <p1510:client id="{0EEDB5B3-4290-419B-99D6-A1214272A5FD}" v="83" dt="2022-07-16T22:38:31.706"/>
    <p1510:client id="{7F770854-2685-59D5-140E-CB8E5E89EFD6}" v="38" dt="2022-07-17T15:44:11.514"/>
    <p1510:client id="{AAA0E3BC-3327-1E9D-A0EA-354F4050402A}" v="2045" dt="2022-07-16T22:32:52.938"/>
    <p1510:client id="{AFF9FB6A-5A45-95EB-5F4B-25E81C6E641C}" v="5671" dt="2022-07-17T12:59:02.032"/>
    <p1510:client id="{BE0FF7EB-0ABC-53C0-DB0F-BDD95756E52D}" v="4" dt="2022-07-19T07:52:53.057"/>
    <p1510:client id="{D7B59C28-BFB7-2ACC-18F4-DFE10425CC7E}" v="258" dt="2022-07-17T13:54:02.4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384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 Heywood" userId="S::j.heywood@stockport.stockport.sch.uk::d1dbd63c-2200-4a00-9f85-9ff8fb5ea175" providerId="AD" clId="Web-{AAA0E3BC-3327-1E9D-A0EA-354F4050402A}"/>
    <pc:docChg chg="modSld">
      <pc:chgData name="J Heywood" userId="S::j.heywood@stockport.stockport.sch.uk::d1dbd63c-2200-4a00-9f85-9ff8fb5ea175" providerId="AD" clId="Web-{AAA0E3BC-3327-1E9D-A0EA-354F4050402A}" dt="2022-07-16T22:28:54.431" v="2007"/>
      <pc:docMkLst>
        <pc:docMk/>
      </pc:docMkLst>
      <pc:sldChg chg="modSp">
        <pc:chgData name="J Heywood" userId="S::j.heywood@stockport.stockport.sch.uk::d1dbd63c-2200-4a00-9f85-9ff8fb5ea175" providerId="AD" clId="Web-{AAA0E3BC-3327-1E9D-A0EA-354F4050402A}" dt="2022-07-16T22:28:54.431" v="2007"/>
        <pc:sldMkLst>
          <pc:docMk/>
          <pc:sldMk cId="1396890220" sldId="256"/>
        </pc:sldMkLst>
        <pc:graphicFrameChg chg="mod modGraphic">
          <ac:chgData name="J Heywood" userId="S::j.heywood@stockport.stockport.sch.uk::d1dbd63c-2200-4a00-9f85-9ff8fb5ea175" providerId="AD" clId="Web-{AAA0E3BC-3327-1E9D-A0EA-354F4050402A}" dt="2022-07-16T22:28:54.431" v="2007"/>
          <ac:graphicFrameMkLst>
            <pc:docMk/>
            <pc:sldMk cId="1396890220" sldId="256"/>
            <ac:graphicFrameMk id="4" creationId="{2BDD6F5E-8FB3-40EF-8D23-646EFF1B8A17}"/>
          </ac:graphicFrameMkLst>
        </pc:graphicFrameChg>
      </pc:sldChg>
      <pc:sldChg chg="modSp">
        <pc:chgData name="J Heywood" userId="S::j.heywood@stockport.stockport.sch.uk::d1dbd63c-2200-4a00-9f85-9ff8fb5ea175" providerId="AD" clId="Web-{AAA0E3BC-3327-1E9D-A0EA-354F4050402A}" dt="2022-07-16T22:26:26.412" v="1981"/>
        <pc:sldMkLst>
          <pc:docMk/>
          <pc:sldMk cId="3795489990" sldId="261"/>
        </pc:sldMkLst>
        <pc:graphicFrameChg chg="mod modGraphic">
          <ac:chgData name="J Heywood" userId="S::j.heywood@stockport.stockport.sch.uk::d1dbd63c-2200-4a00-9f85-9ff8fb5ea175" providerId="AD" clId="Web-{AAA0E3BC-3327-1E9D-A0EA-354F4050402A}" dt="2022-07-16T22:26:26.412" v="1981"/>
          <ac:graphicFrameMkLst>
            <pc:docMk/>
            <pc:sldMk cId="3795489990" sldId="261"/>
            <ac:graphicFrameMk id="4" creationId="{63DF121D-EFD9-4D6D-8721-E251EF44952B}"/>
          </ac:graphicFrameMkLst>
        </pc:graphicFrameChg>
      </pc:sldChg>
      <pc:sldChg chg="modSp">
        <pc:chgData name="J Heywood" userId="S::j.heywood@stockport.stockport.sch.uk::d1dbd63c-2200-4a00-9f85-9ff8fb5ea175" providerId="AD" clId="Web-{AAA0E3BC-3327-1E9D-A0EA-354F4050402A}" dt="2022-07-16T22:26:03.709" v="1978"/>
        <pc:sldMkLst>
          <pc:docMk/>
          <pc:sldMk cId="562845713" sldId="263"/>
        </pc:sldMkLst>
        <pc:graphicFrameChg chg="mod modGraphic">
          <ac:chgData name="J Heywood" userId="S::j.heywood@stockport.stockport.sch.uk::d1dbd63c-2200-4a00-9f85-9ff8fb5ea175" providerId="AD" clId="Web-{AAA0E3BC-3327-1E9D-A0EA-354F4050402A}" dt="2022-07-16T22:26:03.709" v="1978"/>
          <ac:graphicFrameMkLst>
            <pc:docMk/>
            <pc:sldMk cId="562845713" sldId="263"/>
            <ac:graphicFrameMk id="4" creationId="{63DF121D-EFD9-4D6D-8721-E251EF44952B}"/>
          </ac:graphicFrameMkLst>
        </pc:graphicFrameChg>
      </pc:sldChg>
      <pc:sldChg chg="modSp">
        <pc:chgData name="J Heywood" userId="S::j.heywood@stockport.stockport.sch.uk::d1dbd63c-2200-4a00-9f85-9ff8fb5ea175" providerId="AD" clId="Web-{AAA0E3BC-3327-1E9D-A0EA-354F4050402A}" dt="2022-07-16T22:24:24.706" v="1963"/>
        <pc:sldMkLst>
          <pc:docMk/>
          <pc:sldMk cId="243034440" sldId="264"/>
        </pc:sldMkLst>
        <pc:graphicFrameChg chg="mod modGraphic">
          <ac:chgData name="J Heywood" userId="S::j.heywood@stockport.stockport.sch.uk::d1dbd63c-2200-4a00-9f85-9ff8fb5ea175" providerId="AD" clId="Web-{AAA0E3BC-3327-1E9D-A0EA-354F4050402A}" dt="2022-07-16T22:24:24.706" v="1963"/>
          <ac:graphicFrameMkLst>
            <pc:docMk/>
            <pc:sldMk cId="243034440" sldId="264"/>
            <ac:graphicFrameMk id="4" creationId="{63DF121D-EFD9-4D6D-8721-E251EF44952B}"/>
          </ac:graphicFrameMkLst>
        </pc:graphicFrameChg>
      </pc:sldChg>
    </pc:docChg>
  </pc:docChgLst>
  <pc:docChgLst>
    <pc:chgData name="J Heywood" userId="S::j.heywood@stockport.stockport.sch.uk::d1dbd63c-2200-4a00-9f85-9ff8fb5ea175" providerId="AD" clId="Web-{0EEDB5B3-4290-419B-99D6-A1214272A5FD}"/>
    <pc:docChg chg="modSld">
      <pc:chgData name="J Heywood" userId="S::j.heywood@stockport.stockport.sch.uk::d1dbd63c-2200-4a00-9f85-9ff8fb5ea175" providerId="AD" clId="Web-{0EEDB5B3-4290-419B-99D6-A1214272A5FD}" dt="2022-07-16T22:37:32.205" v="76"/>
      <pc:docMkLst>
        <pc:docMk/>
      </pc:docMkLst>
      <pc:sldChg chg="modSp">
        <pc:chgData name="J Heywood" userId="S::j.heywood@stockport.stockport.sch.uk::d1dbd63c-2200-4a00-9f85-9ff8fb5ea175" providerId="AD" clId="Web-{0EEDB5B3-4290-419B-99D6-A1214272A5FD}" dt="2022-07-16T22:37:32.205" v="76"/>
        <pc:sldMkLst>
          <pc:docMk/>
          <pc:sldMk cId="1396890220" sldId="256"/>
        </pc:sldMkLst>
        <pc:graphicFrameChg chg="mod modGraphic">
          <ac:chgData name="J Heywood" userId="S::j.heywood@stockport.stockport.sch.uk::d1dbd63c-2200-4a00-9f85-9ff8fb5ea175" providerId="AD" clId="Web-{0EEDB5B3-4290-419B-99D6-A1214272A5FD}" dt="2022-07-16T22:37:32.205" v="76"/>
          <ac:graphicFrameMkLst>
            <pc:docMk/>
            <pc:sldMk cId="1396890220" sldId="256"/>
            <ac:graphicFrameMk id="4" creationId="{2BDD6F5E-8FB3-40EF-8D23-646EFF1B8A17}"/>
          </ac:graphicFrameMkLst>
        </pc:graphicFrameChg>
      </pc:sldChg>
    </pc:docChg>
  </pc:docChgLst>
  <pc:docChgLst>
    <pc:chgData name="J Heywood" userId="S::j.heywood@stockport.stockport.sch.uk::d1dbd63c-2200-4a00-9f85-9ff8fb5ea175" providerId="AD" clId="Web-{AFF9FB6A-5A45-95EB-5F4B-25E81C6E641C}"/>
    <pc:docChg chg="modSld">
      <pc:chgData name="J Heywood" userId="S::j.heywood@stockport.stockport.sch.uk::d1dbd63c-2200-4a00-9f85-9ff8fb5ea175" providerId="AD" clId="Web-{AFF9FB6A-5A45-95EB-5F4B-25E81C6E641C}" dt="2022-07-17T12:58:52.298" v="5471"/>
      <pc:docMkLst>
        <pc:docMk/>
      </pc:docMkLst>
      <pc:sldChg chg="modSp">
        <pc:chgData name="J Heywood" userId="S::j.heywood@stockport.stockport.sch.uk::d1dbd63c-2200-4a00-9f85-9ff8fb5ea175" providerId="AD" clId="Web-{AFF9FB6A-5A45-95EB-5F4B-25E81C6E641C}" dt="2022-07-17T12:36:07.221" v="5108" actId="1076"/>
        <pc:sldMkLst>
          <pc:docMk/>
          <pc:sldMk cId="1396890220" sldId="256"/>
        </pc:sldMkLst>
        <pc:graphicFrameChg chg="mod modGraphic">
          <ac:chgData name="J Heywood" userId="S::j.heywood@stockport.stockport.sch.uk::d1dbd63c-2200-4a00-9f85-9ff8fb5ea175" providerId="AD" clId="Web-{AFF9FB6A-5A45-95EB-5F4B-25E81C6E641C}" dt="2022-07-17T12:36:07.221" v="5108" actId="1076"/>
          <ac:graphicFrameMkLst>
            <pc:docMk/>
            <pc:sldMk cId="1396890220" sldId="256"/>
            <ac:graphicFrameMk id="4" creationId="{2BDD6F5E-8FB3-40EF-8D23-646EFF1B8A17}"/>
          </ac:graphicFrameMkLst>
        </pc:graphicFrameChg>
      </pc:sldChg>
      <pc:sldChg chg="modSp">
        <pc:chgData name="J Heywood" userId="S::j.heywood@stockport.stockport.sch.uk::d1dbd63c-2200-4a00-9f85-9ff8fb5ea175" providerId="AD" clId="Web-{AFF9FB6A-5A45-95EB-5F4B-25E81C6E641C}" dt="2022-07-17T12:58:52.298" v="5471"/>
        <pc:sldMkLst>
          <pc:docMk/>
          <pc:sldMk cId="3795489990" sldId="261"/>
        </pc:sldMkLst>
        <pc:graphicFrameChg chg="mod modGraphic">
          <ac:chgData name="J Heywood" userId="S::j.heywood@stockport.stockport.sch.uk::d1dbd63c-2200-4a00-9f85-9ff8fb5ea175" providerId="AD" clId="Web-{AFF9FB6A-5A45-95EB-5F4B-25E81C6E641C}" dt="2022-07-17T12:58:52.298" v="5471"/>
          <ac:graphicFrameMkLst>
            <pc:docMk/>
            <pc:sldMk cId="3795489990" sldId="261"/>
            <ac:graphicFrameMk id="4" creationId="{63DF121D-EFD9-4D6D-8721-E251EF44952B}"/>
          </ac:graphicFrameMkLst>
        </pc:graphicFrameChg>
      </pc:sldChg>
      <pc:sldChg chg="modSp">
        <pc:chgData name="J Heywood" userId="S::j.heywood@stockport.stockport.sch.uk::d1dbd63c-2200-4a00-9f85-9ff8fb5ea175" providerId="AD" clId="Web-{AFF9FB6A-5A45-95EB-5F4B-25E81C6E641C}" dt="2022-07-17T12:56:09.309" v="5374"/>
        <pc:sldMkLst>
          <pc:docMk/>
          <pc:sldMk cId="562845713" sldId="263"/>
        </pc:sldMkLst>
        <pc:graphicFrameChg chg="mod modGraphic">
          <ac:chgData name="J Heywood" userId="S::j.heywood@stockport.stockport.sch.uk::d1dbd63c-2200-4a00-9f85-9ff8fb5ea175" providerId="AD" clId="Web-{AFF9FB6A-5A45-95EB-5F4B-25E81C6E641C}" dt="2022-07-17T12:56:09.309" v="5374"/>
          <ac:graphicFrameMkLst>
            <pc:docMk/>
            <pc:sldMk cId="562845713" sldId="263"/>
            <ac:graphicFrameMk id="4" creationId="{63DF121D-EFD9-4D6D-8721-E251EF44952B}"/>
          </ac:graphicFrameMkLst>
        </pc:graphicFrameChg>
      </pc:sldChg>
      <pc:sldChg chg="modSp">
        <pc:chgData name="J Heywood" userId="S::j.heywood@stockport.stockport.sch.uk::d1dbd63c-2200-4a00-9f85-9ff8fb5ea175" providerId="AD" clId="Web-{AFF9FB6A-5A45-95EB-5F4B-25E81C6E641C}" dt="2022-07-17T12:56:26.138" v="5377"/>
        <pc:sldMkLst>
          <pc:docMk/>
          <pc:sldMk cId="243034440" sldId="264"/>
        </pc:sldMkLst>
        <pc:graphicFrameChg chg="mod modGraphic">
          <ac:chgData name="J Heywood" userId="S::j.heywood@stockport.stockport.sch.uk::d1dbd63c-2200-4a00-9f85-9ff8fb5ea175" providerId="AD" clId="Web-{AFF9FB6A-5A45-95EB-5F4B-25E81C6E641C}" dt="2022-07-17T12:56:26.138" v="5377"/>
          <ac:graphicFrameMkLst>
            <pc:docMk/>
            <pc:sldMk cId="243034440" sldId="264"/>
            <ac:graphicFrameMk id="4" creationId="{63DF121D-EFD9-4D6D-8721-E251EF44952B}"/>
          </ac:graphicFrameMkLst>
        </pc:graphicFrameChg>
      </pc:sldChg>
      <pc:sldChg chg="modSp">
        <pc:chgData name="J Heywood" userId="S::j.heywood@stockport.stockport.sch.uk::d1dbd63c-2200-4a00-9f85-9ff8fb5ea175" providerId="AD" clId="Web-{AFF9FB6A-5A45-95EB-5F4B-25E81C6E641C}" dt="2022-07-17T12:29:25.117" v="5052"/>
        <pc:sldMkLst>
          <pc:docMk/>
          <pc:sldMk cId="3534451663" sldId="274"/>
        </pc:sldMkLst>
        <pc:graphicFrameChg chg="mod modGraphic">
          <ac:chgData name="J Heywood" userId="S::j.heywood@stockport.stockport.sch.uk::d1dbd63c-2200-4a00-9f85-9ff8fb5ea175" providerId="AD" clId="Web-{AFF9FB6A-5A45-95EB-5F4B-25E81C6E641C}" dt="2022-07-17T12:29:25.117" v="5052"/>
          <ac:graphicFrameMkLst>
            <pc:docMk/>
            <pc:sldMk cId="3534451663" sldId="274"/>
            <ac:graphicFrameMk id="4" creationId="{63DF121D-EFD9-4D6D-8721-E251EF44952B}"/>
          </ac:graphicFrameMkLst>
        </pc:graphicFrameChg>
      </pc:sldChg>
      <pc:sldChg chg="modSp">
        <pc:chgData name="J Heywood" userId="S::j.heywood@stockport.stockport.sch.uk::d1dbd63c-2200-4a00-9f85-9ff8fb5ea175" providerId="AD" clId="Web-{AFF9FB6A-5A45-95EB-5F4B-25E81C6E641C}" dt="2022-07-17T12:33:50.155" v="5056"/>
        <pc:sldMkLst>
          <pc:docMk/>
          <pc:sldMk cId="602945714" sldId="275"/>
        </pc:sldMkLst>
        <pc:graphicFrameChg chg="mod modGraphic">
          <ac:chgData name="J Heywood" userId="S::j.heywood@stockport.stockport.sch.uk::d1dbd63c-2200-4a00-9f85-9ff8fb5ea175" providerId="AD" clId="Web-{AFF9FB6A-5A45-95EB-5F4B-25E81C6E641C}" dt="2022-07-17T12:33:50.155" v="5056"/>
          <ac:graphicFrameMkLst>
            <pc:docMk/>
            <pc:sldMk cId="602945714" sldId="275"/>
            <ac:graphicFrameMk id="4" creationId="{63DF121D-EFD9-4D6D-8721-E251EF44952B}"/>
          </ac:graphicFrameMkLst>
        </pc:graphicFrameChg>
      </pc:sldChg>
    </pc:docChg>
  </pc:docChgLst>
  <pc:docChgLst>
    <pc:chgData name="J Heywood" userId="S::j.heywood@stockport.stockport.sch.uk::d1dbd63c-2200-4a00-9f85-9ff8fb5ea175" providerId="AD" clId="Web-{062A95FE-577F-8C02-482F-EDA661B75A4B}"/>
    <pc:docChg chg="modSld">
      <pc:chgData name="J Heywood" userId="S::j.heywood@stockport.stockport.sch.uk::d1dbd63c-2200-4a00-9f85-9ff8fb5ea175" providerId="AD" clId="Web-{062A95FE-577F-8C02-482F-EDA661B75A4B}" dt="2023-07-11T09:43:56.985" v="47"/>
      <pc:docMkLst>
        <pc:docMk/>
      </pc:docMkLst>
      <pc:sldChg chg="modSp">
        <pc:chgData name="J Heywood" userId="S::j.heywood@stockport.stockport.sch.uk::d1dbd63c-2200-4a00-9f85-9ff8fb5ea175" providerId="AD" clId="Web-{062A95FE-577F-8C02-482F-EDA661B75A4B}" dt="2023-07-11T09:43:21.373" v="19"/>
        <pc:sldMkLst>
          <pc:docMk/>
          <pc:sldMk cId="3534451663" sldId="274"/>
        </pc:sldMkLst>
        <pc:graphicFrameChg chg="mod modGraphic">
          <ac:chgData name="J Heywood" userId="S::j.heywood@stockport.stockport.sch.uk::d1dbd63c-2200-4a00-9f85-9ff8fb5ea175" providerId="AD" clId="Web-{062A95FE-577F-8C02-482F-EDA661B75A4B}" dt="2023-07-11T09:43:21.373" v="19"/>
          <ac:graphicFrameMkLst>
            <pc:docMk/>
            <pc:sldMk cId="3534451663" sldId="274"/>
            <ac:graphicFrameMk id="4" creationId="{63DF121D-EFD9-4D6D-8721-E251EF44952B}"/>
          </ac:graphicFrameMkLst>
        </pc:graphicFrameChg>
      </pc:sldChg>
      <pc:sldChg chg="modSp">
        <pc:chgData name="J Heywood" userId="S::j.heywood@stockport.stockport.sch.uk::d1dbd63c-2200-4a00-9f85-9ff8fb5ea175" providerId="AD" clId="Web-{062A95FE-577F-8C02-482F-EDA661B75A4B}" dt="2023-07-11T09:43:56.985" v="47"/>
        <pc:sldMkLst>
          <pc:docMk/>
          <pc:sldMk cId="602945714" sldId="275"/>
        </pc:sldMkLst>
        <pc:graphicFrameChg chg="mod modGraphic">
          <ac:chgData name="J Heywood" userId="S::j.heywood@stockport.stockport.sch.uk::d1dbd63c-2200-4a00-9f85-9ff8fb5ea175" providerId="AD" clId="Web-{062A95FE-577F-8C02-482F-EDA661B75A4B}" dt="2023-07-11T09:43:56.985" v="47"/>
          <ac:graphicFrameMkLst>
            <pc:docMk/>
            <pc:sldMk cId="602945714" sldId="275"/>
            <ac:graphicFrameMk id="4" creationId="{63DF121D-EFD9-4D6D-8721-E251EF44952B}"/>
          </ac:graphicFrameMkLst>
        </pc:graphicFrameChg>
      </pc:sldChg>
    </pc:docChg>
  </pc:docChgLst>
  <pc:docChgLst>
    <pc:chgData name="J Heywood" userId="S::j.heywood@stockport.stockport.sch.uk::d1dbd63c-2200-4a00-9f85-9ff8fb5ea175" providerId="AD" clId="Web-{7F770854-2685-59D5-140E-CB8E5E89EFD6}"/>
    <pc:docChg chg="modSld">
      <pc:chgData name="J Heywood" userId="S::j.heywood@stockport.stockport.sch.uk::d1dbd63c-2200-4a00-9f85-9ff8fb5ea175" providerId="AD" clId="Web-{7F770854-2685-59D5-140E-CB8E5E89EFD6}" dt="2022-07-17T15:43:50.044" v="33"/>
      <pc:docMkLst>
        <pc:docMk/>
      </pc:docMkLst>
      <pc:sldChg chg="modSp">
        <pc:chgData name="J Heywood" userId="S::j.heywood@stockport.stockport.sch.uk::d1dbd63c-2200-4a00-9f85-9ff8fb5ea175" providerId="AD" clId="Web-{7F770854-2685-59D5-140E-CB8E5E89EFD6}" dt="2022-07-17T15:40:54.396" v="15"/>
        <pc:sldMkLst>
          <pc:docMk/>
          <pc:sldMk cId="1396890220" sldId="256"/>
        </pc:sldMkLst>
        <pc:graphicFrameChg chg="mod modGraphic">
          <ac:chgData name="J Heywood" userId="S::j.heywood@stockport.stockport.sch.uk::d1dbd63c-2200-4a00-9f85-9ff8fb5ea175" providerId="AD" clId="Web-{7F770854-2685-59D5-140E-CB8E5E89EFD6}" dt="2022-07-17T15:40:54.396" v="15"/>
          <ac:graphicFrameMkLst>
            <pc:docMk/>
            <pc:sldMk cId="1396890220" sldId="256"/>
            <ac:graphicFrameMk id="4" creationId="{2BDD6F5E-8FB3-40EF-8D23-646EFF1B8A17}"/>
          </ac:graphicFrameMkLst>
        </pc:graphicFrameChg>
      </pc:sldChg>
      <pc:sldChg chg="modSp">
        <pc:chgData name="J Heywood" userId="S::j.heywood@stockport.stockport.sch.uk::d1dbd63c-2200-4a00-9f85-9ff8fb5ea175" providerId="AD" clId="Web-{7F770854-2685-59D5-140E-CB8E5E89EFD6}" dt="2022-07-17T15:43:50.044" v="33"/>
        <pc:sldMkLst>
          <pc:docMk/>
          <pc:sldMk cId="3534451663" sldId="274"/>
        </pc:sldMkLst>
        <pc:graphicFrameChg chg="mod modGraphic">
          <ac:chgData name="J Heywood" userId="S::j.heywood@stockport.stockport.sch.uk::d1dbd63c-2200-4a00-9f85-9ff8fb5ea175" providerId="AD" clId="Web-{7F770854-2685-59D5-140E-CB8E5E89EFD6}" dt="2022-07-17T15:43:50.044" v="33"/>
          <ac:graphicFrameMkLst>
            <pc:docMk/>
            <pc:sldMk cId="3534451663" sldId="274"/>
            <ac:graphicFrameMk id="4" creationId="{63DF121D-EFD9-4D6D-8721-E251EF44952B}"/>
          </ac:graphicFrameMkLst>
        </pc:graphicFrameChg>
      </pc:sldChg>
    </pc:docChg>
  </pc:docChgLst>
  <pc:docChgLst>
    <pc:chgData name="J Heywood" userId="S::j.heywood@stockport.stockport.sch.uk::d1dbd63c-2200-4a00-9f85-9ff8fb5ea175" providerId="AD" clId="Web-{BE0FF7EB-0ABC-53C0-DB0F-BDD95756E52D}"/>
    <pc:docChg chg="modSld">
      <pc:chgData name="J Heywood" userId="S::j.heywood@stockport.stockport.sch.uk::d1dbd63c-2200-4a00-9f85-9ff8fb5ea175" providerId="AD" clId="Web-{BE0FF7EB-0ABC-53C0-DB0F-BDD95756E52D}" dt="2022-07-19T07:52:42.056" v="1"/>
      <pc:docMkLst>
        <pc:docMk/>
      </pc:docMkLst>
      <pc:sldChg chg="modSp">
        <pc:chgData name="J Heywood" userId="S::j.heywood@stockport.stockport.sch.uk::d1dbd63c-2200-4a00-9f85-9ff8fb5ea175" providerId="AD" clId="Web-{BE0FF7EB-0ABC-53C0-DB0F-BDD95756E52D}" dt="2022-07-19T07:52:42.056" v="1"/>
        <pc:sldMkLst>
          <pc:docMk/>
          <pc:sldMk cId="1396890220" sldId="256"/>
        </pc:sldMkLst>
        <pc:graphicFrameChg chg="mod modGraphic">
          <ac:chgData name="J Heywood" userId="S::j.heywood@stockport.stockport.sch.uk::d1dbd63c-2200-4a00-9f85-9ff8fb5ea175" providerId="AD" clId="Web-{BE0FF7EB-0ABC-53C0-DB0F-BDD95756E52D}" dt="2022-07-19T07:52:42.056" v="1"/>
          <ac:graphicFrameMkLst>
            <pc:docMk/>
            <pc:sldMk cId="1396890220" sldId="256"/>
            <ac:graphicFrameMk id="4" creationId="{2BDD6F5E-8FB3-40EF-8D23-646EFF1B8A17}"/>
          </ac:graphicFrameMkLst>
        </pc:graphicFrameChg>
      </pc:sldChg>
    </pc:docChg>
  </pc:docChgLst>
  <pc:docChgLst>
    <pc:chgData name="J Heywood" userId="S::j.heywood@stockport.stockport.sch.uk::d1dbd63c-2200-4a00-9f85-9ff8fb5ea175" providerId="AD" clId="Web-{D7B59C28-BFB7-2ACC-18F4-DFE10425CC7E}"/>
    <pc:docChg chg="modSld">
      <pc:chgData name="J Heywood" userId="S::j.heywood@stockport.stockport.sch.uk::d1dbd63c-2200-4a00-9f85-9ff8fb5ea175" providerId="AD" clId="Web-{D7B59C28-BFB7-2ACC-18F4-DFE10425CC7E}" dt="2022-07-17T13:53:15.326" v="242"/>
      <pc:docMkLst>
        <pc:docMk/>
      </pc:docMkLst>
      <pc:sldChg chg="modSp">
        <pc:chgData name="J Heywood" userId="S::j.heywood@stockport.stockport.sch.uk::d1dbd63c-2200-4a00-9f85-9ff8fb5ea175" providerId="AD" clId="Web-{D7B59C28-BFB7-2ACC-18F4-DFE10425CC7E}" dt="2022-07-17T13:49:53.522" v="208"/>
        <pc:sldMkLst>
          <pc:docMk/>
          <pc:sldMk cId="1396890220" sldId="256"/>
        </pc:sldMkLst>
        <pc:graphicFrameChg chg="mod modGraphic">
          <ac:chgData name="J Heywood" userId="S::j.heywood@stockport.stockport.sch.uk::d1dbd63c-2200-4a00-9f85-9ff8fb5ea175" providerId="AD" clId="Web-{D7B59C28-BFB7-2ACC-18F4-DFE10425CC7E}" dt="2022-07-17T13:49:53.522" v="208"/>
          <ac:graphicFrameMkLst>
            <pc:docMk/>
            <pc:sldMk cId="1396890220" sldId="256"/>
            <ac:graphicFrameMk id="4" creationId="{2BDD6F5E-8FB3-40EF-8D23-646EFF1B8A17}"/>
          </ac:graphicFrameMkLst>
        </pc:graphicFrameChg>
      </pc:sldChg>
      <pc:sldChg chg="modSp">
        <pc:chgData name="J Heywood" userId="S::j.heywood@stockport.stockport.sch.uk::d1dbd63c-2200-4a00-9f85-9ff8fb5ea175" providerId="AD" clId="Web-{D7B59C28-BFB7-2ACC-18F4-DFE10425CC7E}" dt="2022-07-17T13:50:56.946" v="224"/>
        <pc:sldMkLst>
          <pc:docMk/>
          <pc:sldMk cId="3795489990" sldId="261"/>
        </pc:sldMkLst>
        <pc:graphicFrameChg chg="mod modGraphic">
          <ac:chgData name="J Heywood" userId="S::j.heywood@stockport.stockport.sch.uk::d1dbd63c-2200-4a00-9f85-9ff8fb5ea175" providerId="AD" clId="Web-{D7B59C28-BFB7-2ACC-18F4-DFE10425CC7E}" dt="2022-07-17T13:50:56.946" v="224"/>
          <ac:graphicFrameMkLst>
            <pc:docMk/>
            <pc:sldMk cId="3795489990" sldId="261"/>
            <ac:graphicFrameMk id="4" creationId="{63DF121D-EFD9-4D6D-8721-E251EF44952B}"/>
          </ac:graphicFrameMkLst>
        </pc:graphicFrameChg>
      </pc:sldChg>
      <pc:sldChg chg="modSp">
        <pc:chgData name="J Heywood" userId="S::j.heywood@stockport.stockport.sch.uk::d1dbd63c-2200-4a00-9f85-9ff8fb5ea175" providerId="AD" clId="Web-{D7B59C28-BFB7-2ACC-18F4-DFE10425CC7E}" dt="2022-07-17T13:52:28.293" v="234"/>
        <pc:sldMkLst>
          <pc:docMk/>
          <pc:sldMk cId="3534451663" sldId="274"/>
        </pc:sldMkLst>
        <pc:graphicFrameChg chg="mod modGraphic">
          <ac:chgData name="J Heywood" userId="S::j.heywood@stockport.stockport.sch.uk::d1dbd63c-2200-4a00-9f85-9ff8fb5ea175" providerId="AD" clId="Web-{D7B59C28-BFB7-2ACC-18F4-DFE10425CC7E}" dt="2022-07-17T13:52:28.293" v="234"/>
          <ac:graphicFrameMkLst>
            <pc:docMk/>
            <pc:sldMk cId="3534451663" sldId="274"/>
            <ac:graphicFrameMk id="4" creationId="{63DF121D-EFD9-4D6D-8721-E251EF44952B}"/>
          </ac:graphicFrameMkLst>
        </pc:graphicFrameChg>
      </pc:sldChg>
      <pc:sldChg chg="modSp">
        <pc:chgData name="J Heywood" userId="S::j.heywood@stockport.stockport.sch.uk::d1dbd63c-2200-4a00-9f85-9ff8fb5ea175" providerId="AD" clId="Web-{D7B59C28-BFB7-2ACC-18F4-DFE10425CC7E}" dt="2022-07-17T13:53:15.326" v="242"/>
        <pc:sldMkLst>
          <pc:docMk/>
          <pc:sldMk cId="602945714" sldId="275"/>
        </pc:sldMkLst>
        <pc:graphicFrameChg chg="mod modGraphic">
          <ac:chgData name="J Heywood" userId="S::j.heywood@stockport.stockport.sch.uk::d1dbd63c-2200-4a00-9f85-9ff8fb5ea175" providerId="AD" clId="Web-{D7B59C28-BFB7-2ACC-18F4-DFE10425CC7E}" dt="2022-07-17T13:53:15.326" v="242"/>
          <ac:graphicFrameMkLst>
            <pc:docMk/>
            <pc:sldMk cId="602945714" sldId="275"/>
            <ac:graphicFrameMk id="4" creationId="{63DF121D-EFD9-4D6D-8721-E251EF44952B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61963-84E4-46EE-BECF-DCBCF02D4EDE}" type="datetimeFigureOut">
              <a:rPr lang="en-GB" smtClean="0"/>
              <a:t>11/07/2023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EFE57-7A0E-484F-B499-95D105A247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27278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61963-84E4-46EE-BECF-DCBCF02D4EDE}" type="datetimeFigureOut">
              <a:rPr lang="en-GB" smtClean="0"/>
              <a:t>11/07/2023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EFE57-7A0E-484F-B499-95D105A247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5345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61963-84E4-46EE-BECF-DCBCF02D4EDE}" type="datetimeFigureOut">
              <a:rPr lang="en-GB" smtClean="0"/>
              <a:t>11/07/2023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EFE57-7A0E-484F-B499-95D105A247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71079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61963-84E4-46EE-BECF-DCBCF02D4EDE}" type="datetimeFigureOut">
              <a:rPr lang="en-GB" smtClean="0"/>
              <a:t>11/07/2023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EFE57-7A0E-484F-B499-95D105A247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1467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61963-84E4-46EE-BECF-DCBCF02D4EDE}" type="datetimeFigureOut">
              <a:rPr lang="en-GB" smtClean="0"/>
              <a:t>11/07/2023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EFE57-7A0E-484F-B499-95D105A247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2044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61963-84E4-46EE-BECF-DCBCF02D4EDE}" type="datetimeFigureOut">
              <a:rPr lang="en-GB" smtClean="0"/>
              <a:t>11/07/2023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EFE57-7A0E-484F-B499-95D105A247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2677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61963-84E4-46EE-BECF-DCBCF02D4EDE}" type="datetimeFigureOut">
              <a:rPr lang="en-GB" smtClean="0"/>
              <a:t>11/07/2023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EFE57-7A0E-484F-B499-95D105A247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3522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61963-84E4-46EE-BECF-DCBCF02D4EDE}" type="datetimeFigureOut">
              <a:rPr lang="en-GB" smtClean="0"/>
              <a:t>11/07/2023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EFE57-7A0E-484F-B499-95D105A247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9071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61963-84E4-46EE-BECF-DCBCF02D4EDE}" type="datetimeFigureOut">
              <a:rPr lang="en-GB" smtClean="0"/>
              <a:t>11/07/2023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EFE57-7A0E-484F-B499-95D105A247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0711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61963-84E4-46EE-BECF-DCBCF02D4EDE}" type="datetimeFigureOut">
              <a:rPr lang="en-GB" smtClean="0"/>
              <a:t>11/07/2023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EFE57-7A0E-484F-B499-95D105A247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9606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61963-84E4-46EE-BECF-DCBCF02D4EDE}" type="datetimeFigureOut">
              <a:rPr lang="en-GB" smtClean="0"/>
              <a:t>11/07/2023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EFE57-7A0E-484F-B499-95D105A247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8979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561963-84E4-46EE-BECF-DCBCF02D4EDE}" type="datetimeFigureOut">
              <a:rPr lang="en-GB" smtClean="0"/>
              <a:t>11/07/2023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3EFE57-7A0E-484F-B499-95D105A247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0392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BDD6F5E-8FB3-40EF-8D23-646EFF1B8A1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4462527"/>
              </p:ext>
            </p:extLst>
          </p:nvPr>
        </p:nvGraphicFramePr>
        <p:xfrm>
          <a:off x="0" y="64394"/>
          <a:ext cx="12181247" cy="67966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397">
                  <a:extLst>
                    <a:ext uri="{9D8B030D-6E8A-4147-A177-3AD203B41FA5}">
                      <a16:colId xmlns:a16="http://schemas.microsoft.com/office/drawing/2014/main" val="2855492634"/>
                    </a:ext>
                  </a:extLst>
                </a:gridCol>
                <a:gridCol w="3302665">
                  <a:extLst>
                    <a:ext uri="{9D8B030D-6E8A-4147-A177-3AD203B41FA5}">
                      <a16:colId xmlns:a16="http://schemas.microsoft.com/office/drawing/2014/main" val="282367214"/>
                    </a:ext>
                  </a:extLst>
                </a:gridCol>
                <a:gridCol w="3946043">
                  <a:extLst>
                    <a:ext uri="{9D8B030D-6E8A-4147-A177-3AD203B41FA5}">
                      <a16:colId xmlns:a16="http://schemas.microsoft.com/office/drawing/2014/main" val="1582961522"/>
                    </a:ext>
                  </a:extLst>
                </a:gridCol>
                <a:gridCol w="2092997">
                  <a:extLst>
                    <a:ext uri="{9D8B030D-6E8A-4147-A177-3AD203B41FA5}">
                      <a16:colId xmlns:a16="http://schemas.microsoft.com/office/drawing/2014/main" val="3311609109"/>
                    </a:ext>
                  </a:extLst>
                </a:gridCol>
                <a:gridCol w="2373145">
                  <a:extLst>
                    <a:ext uri="{9D8B030D-6E8A-4147-A177-3AD203B41FA5}">
                      <a16:colId xmlns:a16="http://schemas.microsoft.com/office/drawing/2014/main" val="1463691818"/>
                    </a:ext>
                  </a:extLst>
                </a:gridCol>
              </a:tblGrid>
              <a:tr h="380725"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Stockport School – Developing a Knowledge</a:t>
                      </a:r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 Rich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 Curriculum - Textiles</a:t>
                      </a:r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4944703"/>
                  </a:ext>
                </a:extLst>
              </a:tr>
              <a:tr h="1226782">
                <a:tc>
                  <a:txBody>
                    <a:bodyPr/>
                    <a:lstStyle/>
                    <a:p>
                      <a:endParaRPr lang="en-GB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u="sng" dirty="0">
                          <a:solidFill>
                            <a:schemeClr val="tx1"/>
                          </a:solidFill>
                        </a:rPr>
                        <a:t>Local</a:t>
                      </a:r>
                      <a:r>
                        <a:rPr lang="en-US" sz="1400" b="1" u="sng" baseline="0" dirty="0">
                          <a:solidFill>
                            <a:schemeClr val="tx1"/>
                          </a:solidFill>
                        </a:rPr>
                        <a:t> Context</a:t>
                      </a:r>
                      <a:endParaRPr lang="en-US" sz="1400" b="1" u="sng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Why is our curriculum relevant?</a:t>
                      </a:r>
                      <a:r>
                        <a:rPr lang="en-US" sz="1400" b="1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How does it build understanding of the local area?</a:t>
                      </a:r>
                      <a:endParaRPr lang="en-GB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u="sng" dirty="0">
                          <a:solidFill>
                            <a:schemeClr val="tx1"/>
                          </a:solidFill>
                        </a:rPr>
                        <a:t>Global</a:t>
                      </a:r>
                    </a:p>
                    <a:p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How does our curriculum build understanding of international issues?</a:t>
                      </a:r>
                      <a:endParaRPr lang="en-GB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u="sng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Access</a:t>
                      </a:r>
                    </a:p>
                    <a:p>
                      <a:r>
                        <a:rPr lang="en-GB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How does our curriculum improve access to the world?</a:t>
                      </a:r>
                      <a:endParaRPr lang="en-GB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u="sng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Employability</a:t>
                      </a:r>
                    </a:p>
                    <a:p>
                      <a:r>
                        <a:rPr lang="en-GB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How does our curriculum develop employability skills and enable effective planning and choices for the future.</a:t>
                      </a:r>
                      <a:endParaRPr lang="en-GB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5888109"/>
                  </a:ext>
                </a:extLst>
              </a:tr>
              <a:tr h="648643"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b="0" i="0" u="none" strike="noStrike" noProof="0" dirty="0">
                          <a:latin typeface="Calibri"/>
                        </a:rPr>
                        <a:t>In year 11 students explore </a:t>
                      </a:r>
                      <a:r>
                        <a:rPr lang="en-GB" sz="1200" b="0" i="0" u="none" strike="noStrike" noProof="0" dirty="0"/>
                        <a:t>the natural and man-made world.</a:t>
                      </a:r>
                      <a:endParaRPr lang="en-US" dirty="0"/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b="0" i="0" u="none" strike="noStrike" noProof="0" dirty="0">
                          <a:latin typeface="Calibri"/>
                        </a:rPr>
                        <a:t>Inspiration is taken from both their local environment and further afield during this second coursework project.</a:t>
                      </a:r>
                    </a:p>
                    <a:p>
                      <a:pPr lvl="0">
                        <a:buNone/>
                      </a:pPr>
                      <a:r>
                        <a:rPr lang="en-GB" sz="1200" b="0" baseline="0" dirty="0">
                          <a:solidFill>
                            <a:schemeClr val="tx1"/>
                          </a:solidFill>
                        </a:rPr>
                        <a:t>Extended projects can also be inspired by historical artefacts / art-work from different cultures.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  <a:p>
                      <a:endParaRPr lang="en-GB" sz="1200" b="0" baseline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 rowSpan="5">
                  <a:txBody>
                    <a:bodyPr/>
                    <a:lstStyle/>
                    <a:p>
                      <a:pPr lvl="0"/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Students are encouraged to work creatively, independently and safely at all times.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GB" sz="1200" kern="1200" baseline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endParaRPr lang="en-GB" sz="1200" kern="1200" baseline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Students: </a:t>
                      </a:r>
                    </a:p>
                    <a:p>
                      <a:pPr lvl="0"/>
                      <a:r>
                        <a:rPr lang="en-GB" sz="12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Research </a:t>
                      </a:r>
                      <a:r>
                        <a:rPr lang="en-GB" sz="1200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 range of different cultures and themes.</a:t>
                      </a:r>
                    </a:p>
                    <a:p>
                      <a:pPr lvl="0">
                        <a:buNone/>
                      </a:pPr>
                      <a:endParaRPr lang="en-GB" sz="120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en-GB" sz="12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Explore</a:t>
                      </a: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Contemporary and historical practical 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</a:t>
                      </a: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ethods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and </a:t>
                      </a: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techniques.</a:t>
                      </a:r>
                    </a:p>
                    <a:p>
                      <a:pPr lvl="0">
                        <a:buNone/>
                      </a:pP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en-GB" sz="12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Make</a:t>
                      </a: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products to a high standard.</a:t>
                      </a:r>
                    </a:p>
                    <a:p>
                      <a:pPr lvl="0">
                        <a:buNone/>
                      </a:pP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en-GB" sz="12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Understand</a:t>
                      </a: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Historical,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contemporary and cultural issues.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>
                        <a:buNone/>
                      </a:pP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en-GB" sz="12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Evaluate their own and other’s work </a:t>
                      </a: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using evidence to justify comments.</a:t>
                      </a:r>
                      <a:r>
                        <a:rPr lang="en-GB" sz="1200" dirty="0">
                          <a:effectLst/>
                        </a:rPr>
                        <a:t> </a:t>
                      </a:r>
                      <a:endParaRPr lang="en-GB" sz="1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5">
                  <a:txBody>
                    <a:bodyPr/>
                    <a:lstStyle/>
                    <a:p>
                      <a:pPr lvl="0"/>
                      <a:endParaRPr lang="en-GB" sz="12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Students demonstrate effective organisation, time management, planning, perseverance, patience and resilience.</a:t>
                      </a:r>
                    </a:p>
                    <a:p>
                      <a:pPr lvl="0"/>
                      <a:endParaRPr lang="en-GB" sz="12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Confident and independent working attitude.</a:t>
                      </a:r>
                    </a:p>
                    <a:p>
                      <a:pPr lvl="0">
                        <a:buNone/>
                      </a:pP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Other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</a:t>
                      </a: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kills practiced throughout KS3 include:</a:t>
                      </a:r>
                    </a:p>
                    <a:p>
                      <a:pPr lvl="0"/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Speaking </a:t>
                      </a:r>
                    </a:p>
                    <a:p>
                      <a:pPr lvl="0"/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Listening </a:t>
                      </a:r>
                    </a:p>
                    <a:p>
                      <a:pPr lvl="0"/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Presenting</a:t>
                      </a:r>
                    </a:p>
                    <a:p>
                      <a:pPr lvl="0"/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Evaluation</a:t>
                      </a:r>
                    </a:p>
                    <a:p>
                      <a:pPr lvl="0"/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Labelling </a:t>
                      </a:r>
                    </a:p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Describing </a:t>
                      </a:r>
                    </a:p>
                    <a:p>
                      <a:pPr lvl="0"/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Measuring</a:t>
                      </a:r>
                    </a:p>
                    <a:p>
                      <a:pPr lvl="0"/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Estimating</a:t>
                      </a:r>
                    </a:p>
                    <a:p>
                      <a:pPr lvl="0">
                        <a:buNone/>
                      </a:pP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12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28015525"/>
                  </a:ext>
                </a:extLst>
              </a:tr>
              <a:tr h="46533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en-US" dirty="0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b="0" i="0" u="none" strike="noStrike" noProof="0" dirty="0"/>
                        <a:t>In y</a:t>
                      </a:r>
                      <a:r>
                        <a:rPr lang="en-GB" sz="1200" b="0" i="0" u="none" strike="noStrike" noProof="0" dirty="0">
                          <a:latin typeface="Calibri"/>
                        </a:rPr>
                        <a:t>ear 10 students take inspiration from and explore Japanese art, craft and design. </a:t>
                      </a:r>
                      <a:endParaRPr lang="en-US" dirty="0"/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b="0" i="0" u="none" strike="noStrike" noProof="0" dirty="0">
                          <a:latin typeface="Calibri"/>
                        </a:rPr>
                        <a:t>They look at how our multicultural society can influence their own creativity, culture and lifestyle.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4414736"/>
                  </a:ext>
                </a:extLst>
              </a:tr>
              <a:tr h="1621604"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 year 9 students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learn about the h</a:t>
                      </a: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istorical impact the Textile industry has had on their local  community over the years: </a:t>
                      </a:r>
                    </a:p>
                    <a:p>
                      <a:pPr marL="171450" marR="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</a:pPr>
                      <a:r>
                        <a:rPr lang="en-GB" sz="1200" b="0" i="0" u="none" strike="noStrike" kern="1200" noProof="0" dirty="0">
                          <a:solidFill>
                            <a:schemeClr val="dk1"/>
                          </a:solidFill>
                          <a:effectLst/>
                        </a:rPr>
                        <a:t>The rise and fall of textile industry in Manchester, Stockport and the surrounding areas.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Industrial revolution: T</a:t>
                      </a:r>
                      <a:r>
                        <a:rPr lang="en-GB" sz="1200" b="0" i="0" u="none" strike="noStrike" kern="1200" noProof="0" dirty="0">
                          <a:solidFill>
                            <a:schemeClr val="dk1"/>
                          </a:solidFill>
                          <a:effectLst/>
                        </a:rPr>
                        <a:t>he cotton and textile mills in the North of England.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</a:pP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Students learn about modern day and historical product manufacturing - import/export. (China/Japan India etc.)</a:t>
                      </a:r>
                    </a:p>
                    <a:p>
                      <a:pPr marL="171450" marR="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</a:pP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theme of consumerism continues in this project.</a:t>
                      </a:r>
                    </a:p>
                    <a:p>
                      <a:pPr marL="171450" marR="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</a:pP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Street art and community art is discussed and inspires practical work. </a:t>
                      </a:r>
                    </a:p>
                    <a:p>
                      <a:pPr marL="171450" marR="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</a:pPr>
                      <a:endParaRPr lang="en-GB" sz="1200" b="0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</a:pPr>
                      <a:endParaRPr lang="en-GB" sz="1200" b="0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 sz="14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6314734"/>
                  </a:ext>
                </a:extLst>
              </a:tr>
              <a:tr h="1198580"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b="0" i="0" u="none" strike="noStrike" noProof="0" dirty="0">
                          <a:latin typeface="Calibri"/>
                        </a:rPr>
                        <a:t>Students look at local, contemporary and commercial art, craft and design to inspire their work.</a:t>
                      </a:r>
                      <a:endParaRPr lang="en-GB" sz="1200" b="0" i="0" u="none" strike="noStrike" noProof="0" dirty="0"/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b="0" i="0" u="none" strike="noStrike" noProof="0" dirty="0">
                          <a:latin typeface="Calibri"/>
                        </a:rPr>
                        <a:t>They discover how designers research, design and make products for consumers.</a:t>
                      </a:r>
                    </a:p>
                    <a:p>
                      <a:pPr lvl="0">
                        <a:buNone/>
                      </a:pPr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</a:pPr>
                      <a:r>
                        <a:rPr lang="en-GB" sz="1200" b="0" i="0" u="none" strike="noStrike" kern="1200" noProof="0" dirty="0">
                          <a:solidFill>
                            <a:schemeClr val="dk1"/>
                          </a:solidFill>
                          <a:effectLst/>
                        </a:rPr>
                        <a:t>Students learn about the work of the contemporary illustrator Jon </a:t>
                      </a:r>
                      <a:r>
                        <a:rPr lang="en-GB" sz="1200" b="0" i="0" u="none" strike="noStrike" kern="1200" noProof="0" dirty="0" err="1">
                          <a:solidFill>
                            <a:schemeClr val="dk1"/>
                          </a:solidFill>
                          <a:effectLst/>
                        </a:rPr>
                        <a:t>Burgerman</a:t>
                      </a:r>
                      <a:r>
                        <a:rPr lang="en-GB" sz="1200" b="0" i="0" u="none" strike="noStrike" kern="1200" noProof="0" dirty="0">
                          <a:solidFill>
                            <a:schemeClr val="dk1"/>
                          </a:solidFill>
                          <a:effectLst/>
                        </a:rPr>
                        <a:t>.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They discuss the impact of ‘consumerism’ and design for a ‘client’ researching existing products sold in stores and on-line. 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None/>
                        <a:tabLst/>
                        <a:defRPr/>
                      </a:pPr>
                      <a:endParaRPr lang="en-GB" sz="1200" b="0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254983"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Students learn about why textiles are an important and essential part of their lives. </a:t>
                      </a:r>
                      <a:endParaRPr lang="en-GB" sz="1200" b="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200" b="0" i="0" u="none" strike="noStrike" noProof="0">
                        <a:latin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b="0" i="0" u="none" strike="noStrike" noProof="0" dirty="0">
                          <a:latin typeface="Calibri"/>
                        </a:rPr>
                        <a:t>Students look at how our use of textiles has an environmental impact on the world we live in.</a:t>
                      </a:r>
                      <a:endParaRPr lang="en-US" sz="1200" b="0" i="0" u="none" strike="noStrike" noProof="0" dirty="0">
                        <a:latin typeface="Calibri"/>
                      </a:endParaRPr>
                    </a:p>
                    <a:p>
                      <a:pPr marL="28575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1200" b="0" i="0" u="none" strike="noStrike" noProof="0" dirty="0">
                          <a:latin typeface="Calibri"/>
                        </a:rPr>
                        <a:t>Renew, Reuse, Recycle.</a:t>
                      </a:r>
                      <a:endParaRPr lang="en-US" sz="1200" b="0" i="0" u="none" strike="noStrike" noProof="0" dirty="0">
                        <a:latin typeface="Calibri"/>
                      </a:endParaRPr>
                    </a:p>
                    <a:p>
                      <a:pPr marL="28575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1200" b="0" i="0" u="none" strike="noStrike" noProof="0" dirty="0">
                          <a:latin typeface="Calibri"/>
                        </a:rPr>
                        <a:t>From the consumer to landfills and the ocean. </a:t>
                      </a:r>
                      <a:endParaRPr lang="en-US" sz="1200" b="0" i="0" u="none" strike="noStrike" noProof="0" dirty="0">
                        <a:latin typeface="Calibri"/>
                      </a:endParaRPr>
                    </a:p>
                    <a:p>
                      <a:pPr marL="28575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1200" b="0" i="0" u="none" strike="noStrike" noProof="0" dirty="0">
                          <a:latin typeface="Calibri"/>
                        </a:rPr>
                        <a:t>Sustainable textiles. renew, reuse, recycle culture.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 sz="1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 sz="1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51952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68902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3DF121D-EFD9-4D6D-8721-E251EF44952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9795881"/>
              </p:ext>
            </p:extLst>
          </p:nvPr>
        </p:nvGraphicFramePr>
        <p:xfrm>
          <a:off x="2" y="1"/>
          <a:ext cx="12191998" cy="68797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20324">
                  <a:extLst>
                    <a:ext uri="{9D8B030D-6E8A-4147-A177-3AD203B41FA5}">
                      <a16:colId xmlns:a16="http://schemas.microsoft.com/office/drawing/2014/main" val="1527140606"/>
                    </a:ext>
                  </a:extLst>
                </a:gridCol>
                <a:gridCol w="2410939">
                  <a:extLst>
                    <a:ext uri="{9D8B030D-6E8A-4147-A177-3AD203B41FA5}">
                      <a16:colId xmlns:a16="http://schemas.microsoft.com/office/drawing/2014/main" val="1205074240"/>
                    </a:ext>
                  </a:extLst>
                </a:gridCol>
                <a:gridCol w="2583935">
                  <a:extLst>
                    <a:ext uri="{9D8B030D-6E8A-4147-A177-3AD203B41FA5}">
                      <a16:colId xmlns:a16="http://schemas.microsoft.com/office/drawing/2014/main" val="456443655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1182501191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1495874903"/>
                    </a:ext>
                  </a:extLst>
                </a:gridCol>
              </a:tblGrid>
              <a:tr h="411228">
                <a:tc gridSpan="2"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400" b="0" i="0" u="none" strike="noStrike" noProof="0" dirty="0">
                          <a:latin typeface="Calibri"/>
                        </a:rPr>
                        <a:t>Subject: TEXTILES ROTATION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Year Group 7</a:t>
                      </a:r>
                      <a:endParaRPr lang="en-GB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8216993"/>
                  </a:ext>
                </a:extLst>
              </a:tr>
              <a:tr h="589058">
                <a:tc>
                  <a:txBody>
                    <a:bodyPr/>
                    <a:lstStyle/>
                    <a:p>
                      <a:pPr marL="0" marR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200" b="1" i="0" u="none" strike="noStrike" noProof="0" dirty="0">
                          <a:latin typeface="Calibri"/>
                        </a:rPr>
                        <a:t>Time Allocation </a:t>
                      </a:r>
                      <a:endParaRPr lang="en-US" sz="1200" b="1" i="0" u="none" strike="noStrike" noProof="0" dirty="0">
                        <a:latin typeface="Calibri"/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b="1" i="0" u="none" strike="noStrike" noProof="0" dirty="0">
                          <a:latin typeface="Calibri"/>
                        </a:rPr>
                        <a:t>6 WEEKS (approx. 8/9 hours)</a:t>
                      </a:r>
                      <a:endParaRPr lang="en-US" sz="1200" b="1" i="0" u="none" strike="noStrike" noProof="0">
                        <a:latin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Knowledge</a:t>
                      </a:r>
                    </a:p>
                    <a:p>
                      <a:r>
                        <a:rPr lang="en-US" sz="1200" b="1" dirty="0"/>
                        <a:t>Key concepts students learn</a:t>
                      </a:r>
                      <a:endParaRPr lang="en-GB" sz="120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Skills developed / key</a:t>
                      </a:r>
                      <a:r>
                        <a:rPr lang="en-US" sz="1200" b="1" baseline="0" dirty="0"/>
                        <a:t> questions for this unit</a:t>
                      </a:r>
                      <a:endParaRPr lang="en-GB" sz="120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How this builds on prior learning</a:t>
                      </a:r>
                      <a:endParaRPr lang="en-GB" sz="120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How this prepares for future learning</a:t>
                      </a:r>
                      <a:endParaRPr lang="en-GB" sz="120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6137631"/>
                  </a:ext>
                </a:extLst>
              </a:tr>
              <a:tr h="5879463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b="1" i="0" u="sng" strike="noStrike" noProof="0" dirty="0">
                          <a:latin typeface="Calibri"/>
                        </a:rPr>
                        <a:t>Students make an experimental, woven textiles piece using practical techniques, </a:t>
                      </a:r>
                      <a:endParaRPr lang="en-US" sz="1200" b="1" i="0" u="sng" strike="noStrike" noProof="0">
                        <a:latin typeface="Calibri"/>
                      </a:endParaRPr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b="1" i="0" u="sng" strike="noStrike" noProof="0" dirty="0">
                          <a:latin typeface="Calibri"/>
                        </a:rPr>
                        <a:t>materials and methods</a:t>
                      </a:r>
                      <a:endParaRPr lang="en-GB" b="1" u="sng" dirty="0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200" b="0" i="0" u="none" strike="noStrike" noProof="0" dirty="0"/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b="0" i="0" u="none" strike="noStrike" noProof="0" dirty="0"/>
                        <a:t>This project introduces students to textiles, many for the first time. </a:t>
                      </a:r>
                      <a:endParaRPr lang="en-US" sz="1200" b="0" i="0" u="none" strike="noStrike" noProof="0"/>
                    </a:p>
                    <a:p>
                      <a:pPr lvl="0">
                        <a:buNone/>
                      </a:pPr>
                      <a:endParaRPr lang="en-GB" sz="1200" b="0" i="0" u="none" strike="noStrike" noProof="0" dirty="0"/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b="0" i="0" u="none" strike="noStrike" noProof="0" dirty="0"/>
                        <a:t>They learn about why textiles are an important and essential part of our lives. </a:t>
                      </a:r>
                      <a:endParaRPr lang="en-GB" sz="1200" dirty="0"/>
                    </a:p>
                    <a:p>
                      <a:pPr lvl="0">
                        <a:buNone/>
                      </a:pPr>
                      <a:endParaRPr lang="en-GB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b="0" i="0" u="none" strike="noStrike" kern="1200" noProof="0" dirty="0">
                          <a:effectLst/>
                          <a:latin typeface="Calibri"/>
                        </a:rPr>
                        <a:t>The environmental impact of the textiles and the fashion industry - from landfills to the ocean. </a:t>
                      </a:r>
                      <a:endParaRPr lang="en-US" sz="1200" b="0" i="0" u="none" strike="noStrike" kern="1200" noProof="0">
                        <a:effectLst/>
                        <a:latin typeface="Calibri"/>
                      </a:endParaRPr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200" b="0" i="0" u="none" strike="noStrike" kern="1200" noProof="0" dirty="0">
                        <a:effectLst/>
                        <a:latin typeface="Calibri"/>
                      </a:endParaRPr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b="0" i="0" u="none" strike="noStrike" kern="1200" noProof="0" dirty="0">
                          <a:effectLst/>
                          <a:latin typeface="Calibri"/>
                        </a:rPr>
                        <a:t>Sustainable textiles. renew, reuse, recycle culture.</a:t>
                      </a:r>
                      <a:endParaRPr lang="en-US" sz="1200" b="0" i="0" u="none" strike="noStrike" kern="1200" noProof="0" dirty="0">
                        <a:effectLst/>
                      </a:endParaRPr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200" b="0" i="0" u="none" strike="noStrike" kern="1200" noProof="0" dirty="0">
                        <a:effectLst/>
                      </a:endParaRPr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None/>
                      </a:pPr>
                      <a:r>
                        <a:rPr lang="en-GB" sz="1200" b="0" i="0" u="none" strike="noStrike" kern="1200" noProof="0" dirty="0">
                          <a:effectLst/>
                        </a:rPr>
                        <a:t>Students gain knowledge and understanding of c</a:t>
                      </a:r>
                      <a:r>
                        <a:rPr lang="en-GB" sz="1200" b="0" i="0" u="none" strike="noStrike" kern="1200" noProof="0" dirty="0">
                          <a:effectLst/>
                          <a:latin typeface="Calibri"/>
                        </a:rPr>
                        <a:t>onstructed textiles as well as the </a:t>
                      </a:r>
                      <a:r>
                        <a:rPr lang="en-GB" sz="1200" b="0" i="0" u="none" strike="noStrike" kern="1200" noProof="0" dirty="0">
                          <a:effectLst/>
                        </a:rPr>
                        <a:t>methods, techniques, tools and materials used within the textiles industry. </a:t>
                      </a:r>
                      <a:endParaRPr lang="en-GB" sz="1200" dirty="0"/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200" b="0" i="0" u="none" strike="noStrike" kern="1200" noProof="0" dirty="0">
                        <a:effectLst/>
                      </a:endParaRPr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b="0" i="0" u="none" strike="noStrike" kern="1200" noProof="0" dirty="0">
                          <a:effectLst/>
                        </a:rPr>
                        <a:t>They are encouraged to become creative, imaginative, independent, ethical designers </a:t>
                      </a:r>
                      <a:endParaRPr lang="en-GB" sz="1200" dirty="0"/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b="0" i="0" u="none" strike="noStrike" kern="1200" noProof="0" dirty="0">
                          <a:effectLst/>
                        </a:rPr>
                        <a:t>and makers during the project. </a:t>
                      </a:r>
                      <a:endParaRPr lang="en-GB" sz="1200"/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Cutting, pinning, threading needle, </a:t>
                      </a:r>
                      <a:endParaRPr lang="en-GB" sz="1200" dirty="0"/>
                    </a:p>
                    <a:p>
                      <a:pPr lvl="0"/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Basic hand Embroidery and embellishment</a:t>
                      </a:r>
                    </a:p>
                    <a:p>
                      <a:pPr lvl="0"/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Accurate Measuring</a:t>
                      </a:r>
                    </a:p>
                    <a:p>
                      <a:pPr lvl="0"/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Safe use of scissors, needles, pins</a:t>
                      </a:r>
                    </a:p>
                    <a:p>
                      <a:pPr lvl="0" defTabSz="914400">
                        <a:tabLst/>
                        <a:defRPr/>
                      </a:pP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>
                        <a:buNone/>
                      </a:pPr>
                      <a:r>
                        <a:rPr lang="en-GB" sz="1200" b="0" i="0" u="none" strike="noStrike" kern="1200" noProof="0" dirty="0">
                          <a:solidFill>
                            <a:schemeClr val="dk1"/>
                          </a:solidFill>
                          <a:effectLst/>
                        </a:rPr>
                        <a:t>Effective organisation, time management and preparation.</a:t>
                      </a:r>
                      <a:endParaRPr lang="en-US" sz="1200" b="0" i="0" u="none" strike="noStrike" kern="1200" noProof="0">
                        <a:effectLst/>
                      </a:endParaRPr>
                    </a:p>
                    <a:p>
                      <a:pPr lvl="0">
                        <a:buNone/>
                      </a:pPr>
                      <a:endParaRPr lang="en-GB" sz="1200" b="0" i="0" u="none" strike="noStrike" kern="1200" noProof="0" dirty="0">
                        <a:effectLst/>
                      </a:endParaRPr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200" b="0" i="0" u="none" strike="noStrike" kern="1200" noProof="0" dirty="0">
                        <a:effectLst/>
                      </a:endParaRPr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b="0" i="0" u="none" strike="noStrike" kern="1200" noProof="0" dirty="0">
                          <a:effectLst/>
                        </a:rPr>
                        <a:t>They learn how to use equipment skilfully and work safely and productively to a deadline.</a:t>
                      </a:r>
                    </a:p>
                    <a:p>
                      <a:pPr lvl="0">
                        <a:buNone/>
                      </a:pPr>
                      <a:endParaRPr lang="en-GB" sz="1200" b="0" i="0" u="none" strike="noStrike" kern="1200" noProof="0" dirty="0">
                        <a:effectLst/>
                      </a:endParaRPr>
                    </a:p>
                    <a:p>
                      <a:pPr lvl="0">
                        <a:buNone/>
                      </a:pPr>
                      <a:r>
                        <a:rPr lang="en-GB" sz="1200" b="0" i="0" u="none" strike="noStrike" kern="1200" noProof="0" dirty="0">
                          <a:solidFill>
                            <a:schemeClr val="dk1"/>
                          </a:solidFill>
                          <a:effectLst/>
                        </a:rPr>
                        <a:t>Confident and independent working attitude.</a:t>
                      </a:r>
                      <a:endParaRPr lang="en-GB" sz="1200" b="0" i="0" u="none" strike="noStrike" kern="1200" noProof="0" dirty="0">
                        <a:effectLst/>
                      </a:endParaRPr>
                    </a:p>
                    <a:p>
                      <a:pPr lvl="0">
                        <a:buNone/>
                      </a:pP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For many students there is little or no prior learning.</a:t>
                      </a:r>
                    </a:p>
                    <a:p>
                      <a:endParaRPr lang="en-US" sz="1200" dirty="0"/>
                    </a:p>
                    <a:p>
                      <a:r>
                        <a:rPr lang="en-US" sz="1200" dirty="0"/>
                        <a:t>This unit is ‘back to basics’ and lays the groundwork for future learning and outcomes.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All knowledge and skills prepare students for work done in Year 8.</a:t>
                      </a:r>
                    </a:p>
                    <a:p>
                      <a:endParaRPr lang="en-US" sz="1200" dirty="0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b="0" i="0" u="none" strike="noStrike" noProof="0" dirty="0">
                          <a:latin typeface="Calibri"/>
                        </a:rPr>
                        <a:t>Each of the KS3 projects are intended to be a mini project following the same structure as the GCSE extended projects in KS4.</a:t>
                      </a: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200" b="0" i="0" u="none" strike="noStrike" noProof="0" dirty="0">
                        <a:latin typeface="Calibri"/>
                      </a:endParaRPr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•"/>
                      </a:pPr>
                      <a:r>
                        <a:rPr lang="en-GB" sz="1200" b="0" i="0" u="none" strike="noStrike" noProof="0" dirty="0">
                          <a:latin typeface="Calibri"/>
                        </a:rPr>
                        <a:t>Research</a:t>
                      </a:r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•"/>
                      </a:pPr>
                      <a:r>
                        <a:rPr lang="en-GB" sz="1200" b="0" i="0" u="none" strike="noStrike" noProof="0" dirty="0">
                          <a:latin typeface="Calibri"/>
                        </a:rPr>
                        <a:t>Artist/ cultural, social, historical, contemporary links</a:t>
                      </a:r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•"/>
                      </a:pPr>
                      <a:r>
                        <a:rPr lang="en-GB" sz="1200" b="0" i="0" u="none" strike="noStrike" noProof="0" dirty="0">
                          <a:latin typeface="Calibri"/>
                        </a:rPr>
                        <a:t>Experimentation </a:t>
                      </a:r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•"/>
                      </a:pPr>
                      <a:r>
                        <a:rPr lang="en-GB" sz="1200" b="0" i="0" u="none" strike="noStrike" noProof="0" dirty="0">
                          <a:latin typeface="Calibri"/>
                        </a:rPr>
                        <a:t>Drawing/Design for purpose: </a:t>
                      </a:r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•"/>
                      </a:pPr>
                      <a:r>
                        <a:rPr lang="en-GB" sz="1200" b="0" i="0" u="none" strike="noStrike" noProof="0" dirty="0">
                          <a:latin typeface="Calibri"/>
                        </a:rPr>
                        <a:t>Colour, line, form, tone, texture, shape</a:t>
                      </a:r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•"/>
                      </a:pPr>
                      <a:r>
                        <a:rPr lang="en-GB" sz="1200" b="0" i="0" u="none" strike="noStrike" noProof="0" dirty="0">
                          <a:latin typeface="Calibri"/>
                        </a:rPr>
                        <a:t>Pattern, composition, decoration</a:t>
                      </a:r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•"/>
                      </a:pPr>
                      <a:r>
                        <a:rPr lang="en-GB" sz="1200" b="0" i="0" u="none" strike="noStrike" noProof="0" dirty="0">
                          <a:latin typeface="Calibri"/>
                        </a:rPr>
                        <a:t>Repetition, scale, structure</a:t>
                      </a:r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•"/>
                      </a:pPr>
                      <a:r>
                        <a:rPr lang="en-GB" sz="1200" b="0" i="0" u="none" strike="noStrike" noProof="0" dirty="0">
                          <a:latin typeface="Calibri"/>
                        </a:rPr>
                        <a:t>Personal response/ Final outcomes.</a:t>
                      </a:r>
                    </a:p>
                    <a:p>
                      <a:pPr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200" b="0" i="0" u="none" strike="noStrike" noProof="0" dirty="0">
                        <a:latin typeface="Calibri"/>
                      </a:endParaRPr>
                    </a:p>
                    <a:p>
                      <a:pPr lvl="0">
                        <a:buNone/>
                      </a:pPr>
                      <a:endParaRPr lang="en-GB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09020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54899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3DF121D-EFD9-4D6D-8721-E251EF44952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1021301"/>
              </p:ext>
            </p:extLst>
          </p:nvPr>
        </p:nvGraphicFramePr>
        <p:xfrm>
          <a:off x="0" y="1"/>
          <a:ext cx="12192000" cy="68363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400">
                  <a:extLst>
                    <a:ext uri="{9D8B030D-6E8A-4147-A177-3AD203B41FA5}">
                      <a16:colId xmlns:a16="http://schemas.microsoft.com/office/drawing/2014/main" val="1527140606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1205074240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456443655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1182501191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1495874903"/>
                    </a:ext>
                  </a:extLst>
                </a:gridCol>
              </a:tblGrid>
              <a:tr h="376108">
                <a:tc gridSpan="2">
                  <a:txBody>
                    <a:bodyPr/>
                    <a:lstStyle/>
                    <a:p>
                      <a:r>
                        <a:rPr lang="en-US" sz="1400" dirty="0"/>
                        <a:t>Subject: TEXTILES ROTATION</a:t>
                      </a:r>
                      <a:endParaRPr lang="en-GB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Year Group 8</a:t>
                      </a:r>
                      <a:endParaRPr lang="en-GB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8216993"/>
                  </a:ext>
                </a:extLst>
              </a:tr>
              <a:tr h="608409"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b="1" i="0" u="none" strike="noStrike" noProof="0" dirty="0">
                          <a:latin typeface="Calibri"/>
                        </a:rPr>
                        <a:t>Time Allocation </a:t>
                      </a:r>
                      <a:endParaRPr lang="en-US" sz="1200" b="1" i="0" u="none" strike="noStrike" noProof="0" dirty="0">
                        <a:latin typeface="Calibri"/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b="1" i="0" u="none" strike="noStrike" noProof="0" dirty="0">
                          <a:latin typeface="Calibri"/>
                        </a:rPr>
                        <a:t>6 WEEKS (approx. 8/9 hours)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Knowledge</a:t>
                      </a:r>
                    </a:p>
                    <a:p>
                      <a:r>
                        <a:rPr lang="en-US" sz="1200" b="1" dirty="0"/>
                        <a:t>Key concepts students learn</a:t>
                      </a:r>
                      <a:endParaRPr lang="en-GB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Skills developed / key</a:t>
                      </a:r>
                      <a:r>
                        <a:rPr lang="en-US" sz="1200" b="1" baseline="0" dirty="0"/>
                        <a:t> questions for this unit</a:t>
                      </a:r>
                      <a:endParaRPr lang="en-GB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How this builds on prior learning</a:t>
                      </a:r>
                      <a:endParaRPr lang="en-GB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How this prepares for future learning</a:t>
                      </a:r>
                      <a:endParaRPr lang="en-GB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6137631"/>
                  </a:ext>
                </a:extLst>
              </a:tr>
              <a:tr h="5851795">
                <a:tc>
                  <a:txBody>
                    <a:bodyPr/>
                    <a:lstStyle/>
                    <a:p>
                      <a:pPr lvl="0"/>
                      <a:r>
                        <a:rPr lang="en-GB" sz="1200" b="1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Students design and make a ‘Mini monster’ cushion/soft toy</a:t>
                      </a:r>
                      <a:r>
                        <a:rPr lang="en-GB" sz="1200" b="1" u="sng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inspired by the work of designer Jon </a:t>
                      </a:r>
                      <a:r>
                        <a:rPr lang="en-GB" sz="1200" b="1" u="sng" kern="1200" baseline="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Burgerman</a:t>
                      </a:r>
                      <a:r>
                        <a:rPr lang="en-GB" sz="1200" b="1" u="sng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GB" sz="1200" b="1" u="sng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design task encourages students to be creative and produce original, abstract design ideas.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Students </a:t>
                      </a: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are encouraged to make a high quality product and to critically evaluate their own practice. 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Students learn about the work of the contemporary illustrator Jon </a:t>
                      </a:r>
                      <a:r>
                        <a:rPr lang="en-GB" sz="1200" b="0" kern="1200" baseline="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Burgerman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endParaRPr lang="en-GB" sz="1200" b="0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Students discuss the impact of ‘consumerism’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None/>
                        <a:tabLst/>
                        <a:defRPr/>
                      </a:pP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None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Design for a ‘client’ and research existing products sold in stores and on-line. </a:t>
                      </a:r>
                    </a:p>
                    <a:p>
                      <a:endParaRPr lang="en-GB" sz="1200" b="0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1200" b="0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They</a:t>
                      </a:r>
                      <a:r>
                        <a:rPr lang="en-US" sz="1200" b="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are taught how to:</a:t>
                      </a:r>
                    </a:p>
                    <a:p>
                      <a:pPr lvl="0"/>
                      <a:endParaRPr lang="en-US" sz="1200" b="0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Arial"/>
                        <a:buChar char="•"/>
                      </a:pPr>
                      <a:r>
                        <a:rPr lang="en-US" sz="1200" b="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</a:t>
                      </a:r>
                      <a:r>
                        <a:rPr lang="en-US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ommunicate design ideas through drawing, discussion and </a:t>
                      </a: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modelling</a:t>
                      </a:r>
                      <a:r>
                        <a:rPr lang="en-US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 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Arial"/>
                        <a:buChar char="•"/>
                      </a:pPr>
                      <a:r>
                        <a:rPr lang="en-US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Select and use equipment safely and accurately. 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Arial"/>
                        <a:buChar char="•"/>
                      </a:pPr>
                      <a:r>
                        <a:rPr lang="en-US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Devise and work from detailed plan. </a:t>
                      </a:r>
                    </a:p>
                    <a:p>
                      <a:pPr marL="285750" lvl="0" indent="-285750">
                        <a:buFont typeface="Arial"/>
                        <a:buChar char="•"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Apply techniques creatively to enhance their work.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Research</a:t>
                      </a:r>
                    </a:p>
                    <a:p>
                      <a:pPr lvl="0"/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Design</a:t>
                      </a:r>
                    </a:p>
                    <a:p>
                      <a:pPr lvl="0"/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Pattern Making</a:t>
                      </a:r>
                    </a:p>
                    <a:p>
                      <a:pPr lvl="0"/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Cutting, pinning, treading needle, </a:t>
                      </a:r>
                    </a:p>
                    <a:p>
                      <a:pPr lvl="0"/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Basic hand Embroidery and embellishment</a:t>
                      </a:r>
                    </a:p>
                    <a:p>
                      <a:pPr lvl="0"/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Accurate Measuring</a:t>
                      </a:r>
                    </a:p>
                    <a:p>
                      <a:pPr lvl="0"/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Safe use of scissors, needles, pins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Applique</a:t>
                      </a:r>
                    </a:p>
                    <a:p>
                      <a:pPr lvl="0"/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Effective organisation, time management and preparation</a:t>
                      </a:r>
                    </a:p>
                    <a:p>
                      <a:pPr lvl="0"/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Confident and independent working attitude </a:t>
                      </a:r>
                    </a:p>
                    <a:p>
                      <a:pPr lvl="0"/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2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This project gives students the opportunity to embed practical skills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learnt and practiced in year 7. </a:t>
                      </a:r>
                    </a:p>
                    <a:p>
                      <a:endParaRPr lang="en-GB" sz="1200" b="0" dirty="0"/>
                    </a:p>
                    <a:p>
                      <a:pPr lvl="0">
                        <a:buNone/>
                      </a:pPr>
                      <a:endParaRPr lang="en-GB" sz="1200" b="0" dirty="0"/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200" b="0" i="0" u="none" strike="noStrike" noProof="0" dirty="0">
                        <a:latin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All knowledge and skills prepare students for work done in years 9,10 and 11.</a:t>
                      </a:r>
                    </a:p>
                    <a:p>
                      <a:pPr lvl="0">
                        <a:buNone/>
                      </a:pP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b="0" i="0" u="none" strike="noStrike" kern="1200" noProof="0" dirty="0">
                          <a:effectLst/>
                        </a:rPr>
                        <a:t>Each of the KS3 projects are intended to be a mini project following the same structure as the GCSE extended projects in KS4.</a:t>
                      </a: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200" b="0" i="0" u="none" strike="noStrike" kern="1200" noProof="0" dirty="0">
                        <a:effectLst/>
                      </a:endParaRPr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Symbol,Sans-Serif"/>
                        <a:buChar char="•"/>
                      </a:pPr>
                      <a:r>
                        <a:rPr lang="en-GB" sz="1200" b="0" i="0" u="none" strike="noStrike" kern="1200" noProof="0" dirty="0">
                          <a:effectLst/>
                        </a:rPr>
                        <a:t>Research</a:t>
                      </a:r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Symbol,Sans-Serif"/>
                        <a:buChar char="•"/>
                      </a:pPr>
                      <a:r>
                        <a:rPr lang="en-GB" sz="1200" b="0" i="0" u="none" strike="noStrike" kern="1200" noProof="0" dirty="0">
                          <a:effectLst/>
                        </a:rPr>
                        <a:t>Artist/ cultural, social, historical, contemporary links</a:t>
                      </a:r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Symbol,Sans-Serif"/>
                        <a:buChar char="•"/>
                      </a:pPr>
                      <a:r>
                        <a:rPr lang="en-GB" sz="1200" b="0" i="0" u="none" strike="noStrike" kern="1200" noProof="0" dirty="0">
                          <a:effectLst/>
                        </a:rPr>
                        <a:t>Experimentation </a:t>
                      </a:r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Symbol,Sans-Serif"/>
                        <a:buChar char="•"/>
                      </a:pPr>
                      <a:r>
                        <a:rPr lang="en-GB" sz="1200" b="0" i="0" u="none" strike="noStrike" kern="1200" noProof="0" dirty="0">
                          <a:effectLst/>
                        </a:rPr>
                        <a:t>Drawing/Design for purpose: </a:t>
                      </a:r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Symbol,Sans-Serif"/>
                        <a:buChar char="•"/>
                      </a:pPr>
                      <a:r>
                        <a:rPr lang="en-GB" sz="1200" b="0" i="0" u="none" strike="noStrike" kern="1200" noProof="0" dirty="0">
                          <a:effectLst/>
                        </a:rPr>
                        <a:t>Colour, line, form, tone, texture, shape</a:t>
                      </a:r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Symbol,Sans-Serif"/>
                        <a:buChar char="•"/>
                      </a:pPr>
                      <a:r>
                        <a:rPr lang="en-GB" sz="1200" b="0" i="0" u="none" strike="noStrike" kern="1200" noProof="0" dirty="0">
                          <a:effectLst/>
                        </a:rPr>
                        <a:t>Pattern, composition, decoration</a:t>
                      </a:r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Symbol,Sans-Serif"/>
                        <a:buChar char="•"/>
                      </a:pPr>
                      <a:r>
                        <a:rPr lang="en-GB" sz="1200" b="0" i="0" u="none" strike="noStrike" kern="1200" noProof="0" dirty="0">
                          <a:effectLst/>
                        </a:rPr>
                        <a:t>Repetition, scale, structure</a:t>
                      </a:r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Symbol,Sans-Serif"/>
                        <a:buChar char="•"/>
                      </a:pPr>
                      <a:r>
                        <a:rPr lang="en-GB" sz="1200" b="0" i="0" u="none" strike="noStrike" kern="1200" noProof="0" dirty="0">
                          <a:effectLst/>
                        </a:rPr>
                        <a:t>Personal response/ Final outcomes.</a:t>
                      </a:r>
                      <a:endParaRPr lang="en-GB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09020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28457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3DF121D-EFD9-4D6D-8721-E251EF44952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1050528"/>
              </p:ext>
            </p:extLst>
          </p:nvPr>
        </p:nvGraphicFramePr>
        <p:xfrm>
          <a:off x="0" y="0"/>
          <a:ext cx="12192000" cy="68686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400">
                  <a:extLst>
                    <a:ext uri="{9D8B030D-6E8A-4147-A177-3AD203B41FA5}">
                      <a16:colId xmlns:a16="http://schemas.microsoft.com/office/drawing/2014/main" val="1527140606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1205074240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456443655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1182501191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1495874903"/>
                    </a:ext>
                  </a:extLst>
                </a:gridCol>
              </a:tblGrid>
              <a:tr h="330755">
                <a:tc gridSpan="2">
                  <a:txBody>
                    <a:bodyPr/>
                    <a:lstStyle/>
                    <a:p>
                      <a:r>
                        <a:rPr lang="en-US" sz="1400" dirty="0"/>
                        <a:t>Subject: TEXTILES ROTATION</a:t>
                      </a:r>
                      <a:endParaRPr lang="en-GB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Year Group 9</a:t>
                      </a:r>
                      <a:endParaRPr lang="en-GB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8216993"/>
                  </a:ext>
                </a:extLst>
              </a:tr>
              <a:tr h="518182">
                <a:tc>
                  <a:txBody>
                    <a:bodyPr/>
                    <a:lstStyle/>
                    <a:p>
                      <a:pPr marL="0" marR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200" b="1" dirty="0"/>
                        <a:t> </a:t>
                      </a:r>
                      <a:r>
                        <a:rPr lang="en-GB" sz="1200" b="1" i="0" u="none" strike="noStrike" noProof="0" dirty="0">
                          <a:latin typeface="Calibri"/>
                        </a:rPr>
                        <a:t>Time Allocation </a:t>
                      </a:r>
                      <a:endParaRPr lang="en-US" sz="1200" b="1" i="0" u="none" strike="noStrike" noProof="0" dirty="0">
                        <a:latin typeface="Calibri"/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200" b="1" i="0" u="none" strike="noStrike" noProof="0" dirty="0">
                          <a:latin typeface="Calibri"/>
                        </a:rPr>
                        <a:t>6 WEEKS (approx. 8/9 hours)</a:t>
                      </a:r>
                      <a:endParaRPr lang="en-US" sz="1200" b="1" i="0" u="none" strike="noStrike" noProof="0" dirty="0">
                        <a:latin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Knowledge</a:t>
                      </a:r>
                    </a:p>
                    <a:p>
                      <a:r>
                        <a:rPr lang="en-US" sz="1200" b="1" dirty="0"/>
                        <a:t>Key concepts students learn</a:t>
                      </a:r>
                      <a:endParaRPr lang="en-GB" sz="120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Skills developed / key</a:t>
                      </a:r>
                      <a:r>
                        <a:rPr lang="en-US" sz="1200" b="1" baseline="0" dirty="0"/>
                        <a:t> questions for this unit</a:t>
                      </a:r>
                      <a:endParaRPr lang="en-GB" sz="120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How this builds on prior learning</a:t>
                      </a:r>
                      <a:endParaRPr lang="en-GB" sz="120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How this prepares for future learning</a:t>
                      </a:r>
                      <a:endParaRPr lang="en-GB" sz="120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6137631"/>
                  </a:ext>
                </a:extLst>
              </a:tr>
              <a:tr h="6019746">
                <a:tc>
                  <a:txBody>
                    <a:bodyPr/>
                    <a:lstStyle/>
                    <a:p>
                      <a:pPr lvl="0"/>
                      <a:r>
                        <a:rPr lang="en-GB" sz="1200" b="1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Students design and make an applique ‘Manchester bee’ textile cushion. </a:t>
                      </a:r>
                    </a:p>
                    <a:p>
                      <a:endParaRPr lang="en-US" sz="12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They gain further knowledge and understanding of methods, techniques, tools and materials used within the textiles industry. 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200" b="0" i="0" u="none" strike="noStrike" noProof="0" dirty="0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b="0" i="0" u="none" strike="noStrike" kern="1200" noProof="0" dirty="0">
                          <a:solidFill>
                            <a:schemeClr val="dk1"/>
                          </a:solidFill>
                          <a:effectLst/>
                        </a:rPr>
                        <a:t>In year 9 students learn about the historical impact the Textile industry has had on their local  community over the years: </a:t>
                      </a:r>
                      <a:endParaRPr lang="en-US" sz="1200" b="0" i="0" u="none" strike="noStrike" kern="1200" noProof="0">
                        <a:effectLst/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200" b="0" i="0" u="none" strike="noStrike" kern="1200" noProof="0" dirty="0">
                        <a:solidFill>
                          <a:schemeClr val="dk1"/>
                        </a:solidFill>
                        <a:effectLst/>
                      </a:endParaRPr>
                    </a:p>
                    <a:p>
                      <a:pPr marL="285750" marR="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1200" b="0" i="0" u="none" strike="noStrike" kern="1200" noProof="0" dirty="0">
                          <a:solidFill>
                            <a:schemeClr val="dk1"/>
                          </a:solidFill>
                          <a:effectLst/>
                        </a:rPr>
                        <a:t>The rise and fall of textile industry in Manchester, Stockport and the surrounding areas.</a:t>
                      </a:r>
                      <a:endParaRPr lang="en-GB" sz="1200" b="0" i="0" u="none" strike="noStrike" kern="1200" noProof="0">
                        <a:effectLst/>
                      </a:endParaRPr>
                    </a:p>
                    <a:p>
                      <a:pPr marL="11430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None/>
                      </a:pPr>
                      <a:endParaRPr lang="en-GB" sz="1200" b="0" i="0" u="none" strike="noStrike" kern="1200" noProof="0" dirty="0">
                        <a:solidFill>
                          <a:schemeClr val="dk1"/>
                        </a:solidFill>
                        <a:effectLst/>
                      </a:endParaRPr>
                    </a:p>
                    <a:p>
                      <a:pPr marL="285750" marR="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1200" b="0" i="0" u="none" strike="noStrike" kern="1200" noProof="0" dirty="0">
                          <a:solidFill>
                            <a:schemeClr val="dk1"/>
                          </a:solidFill>
                          <a:effectLst/>
                        </a:rPr>
                        <a:t>Industrial revolution: The cotton and textile mills in the North of England: '</a:t>
                      </a:r>
                      <a:r>
                        <a:rPr lang="en-GB" sz="1200" b="0" i="0" u="none" strike="noStrike" kern="1200" noProof="0" dirty="0" err="1">
                          <a:solidFill>
                            <a:schemeClr val="dk1"/>
                          </a:solidFill>
                          <a:effectLst/>
                        </a:rPr>
                        <a:t>Cottonopolis</a:t>
                      </a:r>
                      <a:r>
                        <a:rPr lang="en-GB" sz="1200" b="0" i="0" u="none" strike="noStrike" kern="1200" noProof="0" dirty="0">
                          <a:solidFill>
                            <a:schemeClr val="dk1"/>
                          </a:solidFill>
                          <a:effectLst/>
                        </a:rPr>
                        <a:t>'</a:t>
                      </a:r>
                      <a:endParaRPr lang="en-GB" sz="1200"/>
                    </a:p>
                    <a:p>
                      <a:pPr marL="11430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None/>
                      </a:pPr>
                      <a:endParaRPr lang="en-GB" sz="1200" b="0" i="0" u="none" strike="noStrike" kern="1200" noProof="0" dirty="0">
                        <a:solidFill>
                          <a:schemeClr val="dk1"/>
                        </a:solidFill>
                        <a:effectLst/>
                      </a:endParaRPr>
                    </a:p>
                    <a:p>
                      <a:pPr marL="285750" marR="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1200" b="0" i="0" u="none" strike="noStrike" kern="1200" baseline="0" noProof="0" dirty="0">
                          <a:solidFill>
                            <a:schemeClr val="dk1"/>
                          </a:solidFill>
                          <a:effectLst/>
                        </a:rPr>
                        <a:t>Students learn about modern day and historical product manufacturing - import/export. (China/Japan India etc.)</a:t>
                      </a:r>
                      <a:endParaRPr lang="en-US" sz="1200" b="0" i="0" u="none" strike="noStrike" kern="1200" baseline="0" noProof="0">
                        <a:effectLst/>
                      </a:endParaRPr>
                    </a:p>
                    <a:p>
                      <a:pPr marL="285750" marR="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endParaRPr lang="en-GB" sz="1200" b="0" i="0" u="none" strike="noStrike" kern="1200" baseline="0" noProof="0" dirty="0">
                        <a:solidFill>
                          <a:schemeClr val="dk1"/>
                        </a:solidFill>
                        <a:effectLst/>
                      </a:endParaRPr>
                    </a:p>
                    <a:p>
                      <a:pPr marL="285750" marR="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1200" b="0" i="0" u="none" strike="noStrike" kern="1200" baseline="0" noProof="0" dirty="0">
                          <a:solidFill>
                            <a:schemeClr val="dk1"/>
                          </a:solidFill>
                          <a:effectLst/>
                        </a:rPr>
                        <a:t>The theme of consumerism continues in this project.</a:t>
                      </a:r>
                      <a:endParaRPr lang="en-US" sz="1200" b="0" i="0" u="none" strike="noStrike" kern="1200" baseline="0" noProof="0">
                        <a:effectLst/>
                      </a:endParaRPr>
                    </a:p>
                    <a:p>
                      <a:pPr marL="11430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None/>
                      </a:pPr>
                      <a:endParaRPr lang="en-GB" sz="1200" b="0" i="0" u="none" strike="noStrike" kern="1200" baseline="0" noProof="0" dirty="0">
                        <a:solidFill>
                          <a:schemeClr val="dk1"/>
                        </a:solidFill>
                        <a:effectLst/>
                      </a:endParaRPr>
                    </a:p>
                    <a:p>
                      <a:pPr marL="285750" marR="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1200" b="0" i="0" u="none" strike="noStrike" kern="1200" baseline="0" noProof="0" dirty="0">
                          <a:solidFill>
                            <a:schemeClr val="dk1"/>
                          </a:solidFill>
                          <a:effectLst/>
                        </a:rPr>
                        <a:t>Street art and community art is discussed and inspires practical work.</a:t>
                      </a:r>
                      <a:endParaRPr lang="en-US" sz="1200" b="0" i="0" u="none" strike="noStrike" kern="1200" baseline="0" noProof="0">
                        <a:effectLst/>
                      </a:endParaRPr>
                    </a:p>
                    <a:p>
                      <a:pPr marL="285750" marR="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endParaRPr lang="en-GB" sz="1200" b="0" i="0" u="none" strike="noStrike" kern="1200" baseline="0" noProof="0" dirty="0">
                        <a:effectLst/>
                      </a:endParaRPr>
                    </a:p>
                    <a:p>
                      <a:pPr lvl="0">
                        <a:buNone/>
                      </a:pPr>
                      <a:endParaRPr lang="en-GB" sz="1200" b="0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2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Research</a:t>
                      </a:r>
                    </a:p>
                    <a:p>
                      <a:pPr lvl="0"/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Design</a:t>
                      </a:r>
                    </a:p>
                    <a:p>
                      <a:pPr lvl="0"/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Accurate Measuring</a:t>
                      </a:r>
                    </a:p>
                    <a:p>
                      <a:pPr lvl="0"/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Safe use of scissors, needles, pins, 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Colour</a:t>
                      </a:r>
                      <a:r>
                        <a:rPr lang="en-GB" sz="1200" b="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theory</a:t>
                      </a:r>
                    </a:p>
                    <a:p>
                      <a:pPr lvl="0"/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Hand Embroidery and embellishment</a:t>
                      </a:r>
                    </a:p>
                    <a:p>
                      <a:pPr lvl="0"/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Effective organisation and preparation</a:t>
                      </a:r>
                    </a:p>
                    <a:p>
                      <a:pPr lvl="0"/>
                      <a:endParaRPr lang="en-GB" sz="1200" b="0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Confident and independent working attitude </a:t>
                      </a:r>
                    </a:p>
                    <a:p>
                      <a:endParaRPr lang="en-GB" sz="12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This project builds on and embeds prior knowledge of textile design and techniques.</a:t>
                      </a:r>
                    </a:p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Practical work focusses on developing student's understanding of contemporary and historical Art, Craft and design.</a:t>
                      </a:r>
                    </a:p>
                    <a:p>
                      <a:pPr marL="0" marR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en-GB" sz="12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This unit is a mini  ‘taster’ G.C.S.E project which can be included in their portfolio of coursework should they decide to opt for Art and Design Textiles at the end of Year 9. </a:t>
                      </a:r>
                    </a:p>
                    <a:p>
                      <a:endParaRPr lang="en-US" sz="1200" b="0" dirty="0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b="0" i="0" u="none" strike="noStrike" noProof="0" dirty="0">
                          <a:latin typeface="Calibri"/>
                        </a:rPr>
                        <a:t>Each of the KS3 projects are intended to be a mini project following the same structure as the GCSE extended projects in KS4.</a:t>
                      </a: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200" b="0" i="0" u="none" strike="noStrike" noProof="0" dirty="0">
                        <a:latin typeface="Calibri"/>
                      </a:endParaRPr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Symbol,Sans-Serif"/>
                        <a:buChar char="•"/>
                      </a:pPr>
                      <a:r>
                        <a:rPr lang="en-GB" sz="1200" b="0" i="0" u="none" strike="noStrike" noProof="0" dirty="0">
                          <a:latin typeface="Calibri"/>
                        </a:rPr>
                        <a:t>Research</a:t>
                      </a:r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Symbol,Sans-Serif"/>
                        <a:buChar char="•"/>
                      </a:pPr>
                      <a:r>
                        <a:rPr lang="en-GB" sz="1200" b="0" i="0" u="none" strike="noStrike" noProof="0" dirty="0">
                          <a:latin typeface="Calibri"/>
                        </a:rPr>
                        <a:t>Artist/ cultural, social, historical, contemporary links</a:t>
                      </a:r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Symbol,Sans-Serif"/>
                        <a:buChar char="•"/>
                      </a:pPr>
                      <a:r>
                        <a:rPr lang="en-GB" sz="1200" b="0" i="0" u="none" strike="noStrike" noProof="0" dirty="0">
                          <a:latin typeface="Calibri"/>
                        </a:rPr>
                        <a:t>Experimentation </a:t>
                      </a:r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Symbol,Sans-Serif"/>
                        <a:buChar char="•"/>
                      </a:pPr>
                      <a:r>
                        <a:rPr lang="en-GB" sz="1200" b="0" i="0" u="none" strike="noStrike" noProof="0" dirty="0">
                          <a:latin typeface="Calibri"/>
                        </a:rPr>
                        <a:t>Drawing/Design for purpose: </a:t>
                      </a:r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Symbol,Sans-Serif"/>
                        <a:buChar char="•"/>
                      </a:pPr>
                      <a:r>
                        <a:rPr lang="en-GB" sz="1200" b="0" i="0" u="none" strike="noStrike" noProof="0" dirty="0">
                          <a:latin typeface="Calibri"/>
                        </a:rPr>
                        <a:t>Colour, line, form, tone, texture, shape</a:t>
                      </a:r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Symbol,Sans-Serif"/>
                        <a:buChar char="•"/>
                      </a:pPr>
                      <a:r>
                        <a:rPr lang="en-GB" sz="1200" b="0" i="0" u="none" strike="noStrike" noProof="0" dirty="0">
                          <a:latin typeface="Calibri"/>
                        </a:rPr>
                        <a:t>Pattern, composition, decoration</a:t>
                      </a:r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Symbol,Sans-Serif"/>
                        <a:buChar char="•"/>
                      </a:pPr>
                      <a:r>
                        <a:rPr lang="en-GB" sz="1200" b="0" i="0" u="none" strike="noStrike" noProof="0" dirty="0">
                          <a:latin typeface="Calibri"/>
                        </a:rPr>
                        <a:t>Repetition, scale, structure</a:t>
                      </a:r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Symbol,Sans-Serif"/>
                        <a:buChar char="•"/>
                      </a:pPr>
                      <a:r>
                        <a:rPr lang="en-GB" sz="1200" b="0" i="0" u="none" strike="noStrike" noProof="0" dirty="0">
                          <a:latin typeface="Calibri"/>
                        </a:rPr>
                        <a:t>Personal response/ Final outcomes.</a:t>
                      </a:r>
                      <a:endParaRPr lang="en-GB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09020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0344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3DF121D-EFD9-4D6D-8721-E251EF44952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85866959"/>
              </p:ext>
            </p:extLst>
          </p:nvPr>
        </p:nvGraphicFramePr>
        <p:xfrm>
          <a:off x="-1" y="1"/>
          <a:ext cx="12170518" cy="68131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2075">
                  <a:extLst>
                    <a:ext uri="{9D8B030D-6E8A-4147-A177-3AD203B41FA5}">
                      <a16:colId xmlns:a16="http://schemas.microsoft.com/office/drawing/2014/main" val="1527140606"/>
                    </a:ext>
                  </a:extLst>
                </a:gridCol>
                <a:gridCol w="3419033">
                  <a:extLst>
                    <a:ext uri="{9D8B030D-6E8A-4147-A177-3AD203B41FA5}">
                      <a16:colId xmlns:a16="http://schemas.microsoft.com/office/drawing/2014/main" val="1205074240"/>
                    </a:ext>
                  </a:extLst>
                </a:gridCol>
                <a:gridCol w="2957815">
                  <a:extLst>
                    <a:ext uri="{9D8B030D-6E8A-4147-A177-3AD203B41FA5}">
                      <a16:colId xmlns:a16="http://schemas.microsoft.com/office/drawing/2014/main" val="456443655"/>
                    </a:ext>
                  </a:extLst>
                </a:gridCol>
                <a:gridCol w="2549810">
                  <a:extLst>
                    <a:ext uri="{9D8B030D-6E8A-4147-A177-3AD203B41FA5}">
                      <a16:colId xmlns:a16="http://schemas.microsoft.com/office/drawing/2014/main" val="1182501191"/>
                    </a:ext>
                  </a:extLst>
                </a:gridCol>
                <a:gridCol w="2381785">
                  <a:extLst>
                    <a:ext uri="{9D8B030D-6E8A-4147-A177-3AD203B41FA5}">
                      <a16:colId xmlns:a16="http://schemas.microsoft.com/office/drawing/2014/main" val="1495874903"/>
                    </a:ext>
                  </a:extLst>
                </a:gridCol>
              </a:tblGrid>
              <a:tr h="286571">
                <a:tc gridSpan="2">
                  <a:txBody>
                    <a:bodyPr/>
                    <a:lstStyle/>
                    <a:p>
                      <a:r>
                        <a:rPr lang="en-US" sz="1400" dirty="0"/>
                        <a:t>Subject: TEXTILE DESIGN GCSE  (AQA)</a:t>
                      </a:r>
                      <a:endParaRPr lang="en-GB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Year Group 10</a:t>
                      </a:r>
                      <a:endParaRPr lang="en-GB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8216993"/>
                  </a:ext>
                </a:extLst>
              </a:tr>
              <a:tr h="424915">
                <a:tc>
                  <a:txBody>
                    <a:bodyPr/>
                    <a:lstStyle/>
                    <a:p>
                      <a:r>
                        <a:rPr lang="en-US" sz="1200" b="1" dirty="0"/>
                        <a:t>Term and Unit</a:t>
                      </a:r>
                      <a:endParaRPr lang="en-GB" sz="120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Knowledge</a:t>
                      </a:r>
                    </a:p>
                    <a:p>
                      <a:r>
                        <a:rPr lang="en-US" sz="1200" b="1" dirty="0"/>
                        <a:t>Key concepts students learn</a:t>
                      </a:r>
                      <a:endParaRPr lang="en-GB" sz="120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Skills developed / key</a:t>
                      </a:r>
                      <a:r>
                        <a:rPr lang="en-US" sz="1200" b="1" baseline="0" dirty="0"/>
                        <a:t> questions for this unit</a:t>
                      </a:r>
                      <a:endParaRPr lang="en-GB" sz="120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How this builds on prior learning</a:t>
                      </a:r>
                      <a:endParaRPr lang="en-GB" sz="120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How this prepares for future learning</a:t>
                      </a:r>
                      <a:endParaRPr lang="en-GB" sz="120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6137631"/>
                  </a:ext>
                </a:extLst>
              </a:tr>
              <a:tr h="879476">
                <a:tc>
                  <a:txBody>
                    <a:bodyPr/>
                    <a:lstStyle/>
                    <a:p>
                      <a:r>
                        <a:rPr lang="en-US" sz="1100" dirty="0"/>
                        <a:t>Autumn 1 </a:t>
                      </a:r>
                      <a:endParaRPr lang="en-US" sz="1100"/>
                    </a:p>
                    <a:p>
                      <a:endParaRPr lang="en-US" sz="1100"/>
                    </a:p>
                    <a:p>
                      <a:endParaRPr lang="en-US" sz="1100"/>
                    </a:p>
                    <a:p>
                      <a:endParaRPr lang="en-US" sz="1100"/>
                    </a:p>
                    <a:p>
                      <a:endParaRPr lang="en-GB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1" i="0" u="sng" strike="noStrike" noProof="0" dirty="0">
                          <a:latin typeface="Calibri"/>
                        </a:rPr>
                        <a:t>Coursework Unit 1a : </a:t>
                      </a:r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1" i="0" u="sng" strike="noStrike" noProof="0" dirty="0">
                          <a:latin typeface="Calibri"/>
                        </a:rPr>
                        <a:t>JAPANESE CULTURE </a:t>
                      </a:r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100" b="0" i="0" u="none" strike="noStrike" noProof="0" dirty="0">
                        <a:latin typeface="Calibri"/>
                      </a:endParaRPr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0" i="0" u="none" strike="noStrike" noProof="0" dirty="0"/>
                        <a:t>The aim of this introductory unit is to introduce students to working to a theme, developing research, design and practical skills using a range of materials and processes.</a:t>
                      </a:r>
                      <a:endParaRPr lang="en-GB" dirty="0"/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100" b="0" i="0" u="none" strike="noStrike" noProof="0" dirty="0"/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0" i="0" u="none" strike="noStrike" noProof="0" dirty="0"/>
                        <a:t>Emphasis is placed on the importance of colour, technique, pattern and texture within textiles</a:t>
                      </a:r>
                      <a:endParaRPr lang="en-US" sz="1100" b="0" i="0" u="none" strike="noStrike" noProof="0" dirty="0"/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100" b="0" i="0" u="none" strike="noStrike" noProof="0" dirty="0"/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0" i="0" u="none" strike="noStrike" noProof="0" dirty="0"/>
                        <a:t>Students gain knowledge of and confidence using a range of materials and techniques.</a:t>
                      </a:r>
                      <a:endParaRPr lang="en-US" sz="1100" b="0" i="0" u="none" strike="noStrike" noProof="0" dirty="0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100" b="0" i="0" u="none" strike="noStrike" noProof="0" dirty="0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0" i="0" u="none" strike="noStrike" noProof="0" dirty="0"/>
                        <a:t>Final outcomes must display a personal understanding of the theme and reflect their own research and designs.</a:t>
                      </a:r>
                      <a:endParaRPr lang="en-US" sz="1100" b="0" i="0" u="none" strike="noStrike" noProof="0" dirty="0"/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100" b="0" i="0" u="none" strike="noStrike" noProof="0" dirty="0">
                        <a:latin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0" i="0" u="none" strike="noStrike" noProof="0" dirty="0">
                          <a:latin typeface="Calibri"/>
                        </a:rPr>
                        <a:t>Practical work focusses on the observation of pattern and colour found in Japanese culture: textiles, images and artefacts.</a:t>
                      </a:r>
                      <a:endParaRPr lang="en-GB"/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0" i="0" u="none" strike="noStrike" noProof="0" dirty="0"/>
                        <a:t>Students are encouraged to produce individual and original compositions.</a:t>
                      </a:r>
                      <a:endParaRPr lang="en-GB" sz="1100" b="0" i="0" u="none" strike="noStrike" noProof="0" dirty="0">
                        <a:latin typeface="Calibri"/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100" b="0" i="0" u="none" strike="noStrike" noProof="0" dirty="0"/>
                    </a:p>
                    <a:p>
                      <a:pPr marL="28575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1100" b="0" i="0" u="none" strike="noStrike" noProof="0" dirty="0">
                          <a:latin typeface="Calibri"/>
                        </a:rPr>
                        <a:t>Research, Design, use of pattern</a:t>
                      </a:r>
                      <a:endParaRPr lang="en-US" sz="1100" b="0" i="0" u="none" strike="noStrike" noProof="0" dirty="0">
                        <a:latin typeface="Calibri"/>
                      </a:endParaRPr>
                    </a:p>
                    <a:p>
                      <a:pPr marL="28575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1100" b="0" i="0" u="none" strike="noStrike" noProof="0" dirty="0">
                          <a:latin typeface="Calibri"/>
                        </a:rPr>
                        <a:t>Sampling</a:t>
                      </a:r>
                      <a:endParaRPr lang="en-US" sz="1100" b="0" i="0" u="none" strike="noStrike" noProof="0" dirty="0">
                        <a:latin typeface="Calibri"/>
                      </a:endParaRPr>
                    </a:p>
                    <a:p>
                      <a:pPr marL="28575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1100" b="0" i="0" u="none" strike="noStrike" noProof="0" dirty="0">
                          <a:latin typeface="Calibri"/>
                        </a:rPr>
                        <a:t>Transferring design to fabric</a:t>
                      </a:r>
                      <a:endParaRPr lang="en-US" sz="1100" b="0" i="0" u="none" strike="noStrike" noProof="0" dirty="0">
                        <a:latin typeface="Calibri"/>
                      </a:endParaRPr>
                    </a:p>
                    <a:p>
                      <a:pPr marL="28575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1100" b="0" i="0" u="none" strike="noStrike" noProof="0" dirty="0">
                          <a:latin typeface="Calibri"/>
                        </a:rPr>
                        <a:t>Use of paint and dye on fabric</a:t>
                      </a:r>
                      <a:endParaRPr lang="en-US" sz="1100" b="0" i="0" u="none" strike="noStrike" noProof="0" dirty="0">
                        <a:latin typeface="Calibri"/>
                      </a:endParaRPr>
                    </a:p>
                    <a:p>
                      <a:pPr marL="28575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1100" b="0" i="0" u="none" strike="noStrike" noProof="0" dirty="0">
                          <a:latin typeface="Calibri"/>
                        </a:rPr>
                        <a:t>Embroidery techniques</a:t>
                      </a:r>
                      <a:endParaRPr lang="en-US" sz="1100" b="0" i="0" u="none" strike="noStrike" noProof="0" dirty="0">
                        <a:latin typeface="Calibri"/>
                      </a:endParaRPr>
                    </a:p>
                    <a:p>
                      <a:pPr marL="28575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1100" b="0" i="0" u="none" strike="noStrike" noProof="0" dirty="0">
                          <a:latin typeface="Calibri"/>
                        </a:rPr>
                        <a:t>Beading</a:t>
                      </a:r>
                      <a:endParaRPr lang="en-US" sz="1100" b="0" i="0" u="none" strike="noStrike" noProof="0" dirty="0">
                        <a:latin typeface="Calibri"/>
                      </a:endParaRPr>
                    </a:p>
                    <a:p>
                      <a:pPr marL="28575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1100" b="0" i="0" u="none" strike="noStrike" noProof="0" dirty="0">
                          <a:latin typeface="Calibri"/>
                        </a:rPr>
                        <a:t>Embellishment</a:t>
                      </a:r>
                      <a:endParaRPr lang="en-US" sz="1100" b="0" i="0" u="none" strike="noStrike" noProof="0" dirty="0">
                        <a:latin typeface="Calibri"/>
                      </a:endParaRPr>
                    </a:p>
                    <a:p>
                      <a:pPr marL="28575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1100" b="0" i="0" u="none" strike="noStrike" noProof="0" dirty="0">
                          <a:latin typeface="Calibri"/>
                        </a:rPr>
                        <a:t>Assembling the piece</a:t>
                      </a:r>
                      <a:endParaRPr lang="en-US" sz="1100" b="0" i="0" u="none" strike="noStrike" noProof="0" dirty="0">
                        <a:latin typeface="Calibri"/>
                      </a:endParaRPr>
                    </a:p>
                    <a:p>
                      <a:pPr marL="28575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1100" b="0" i="0" u="none" strike="noStrike" noProof="0" dirty="0">
                          <a:latin typeface="Calibri"/>
                        </a:rPr>
                        <a:t>Finishing </a:t>
                      </a:r>
                      <a:endParaRPr lang="en-US" sz="1100" b="0" i="0" u="none" strike="noStrike" noProof="0" dirty="0">
                        <a:latin typeface="Calibri"/>
                      </a:endParaRPr>
                    </a:p>
                    <a:p>
                      <a:pPr marL="28575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1100" b="0" i="0" u="none" strike="noStrike" noProof="0" dirty="0">
                          <a:latin typeface="Calibri"/>
                        </a:rPr>
                        <a:t>Evaluation</a:t>
                      </a:r>
                      <a:endParaRPr lang="en-GB" dirty="0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100" b="0" i="0" u="none" strike="noStrike" noProof="0" dirty="0">
                        <a:latin typeface="Calibri"/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0" i="0" u="none" strike="noStrike" noProof="0" dirty="0">
                          <a:latin typeface="Calibri"/>
                        </a:rPr>
                        <a:t>They make;</a:t>
                      </a:r>
                      <a:endParaRPr lang="en-US" sz="1100" b="0" i="0" u="none" strike="noStrike" noProof="0" dirty="0">
                        <a:latin typeface="Calibri"/>
                      </a:endParaRPr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Symbol,Sans-Serif"/>
                        <a:buChar char="•"/>
                      </a:pPr>
                      <a:r>
                        <a:rPr lang="en-GB" sz="1100" b="0" i="0" u="none" strike="noStrike" noProof="0" dirty="0">
                          <a:latin typeface="Calibri"/>
                        </a:rPr>
                        <a:t>A wall-hanging</a:t>
                      </a:r>
                      <a:endParaRPr lang="en-US" sz="1100" b="0" i="0" u="none" strike="noStrike" noProof="0">
                        <a:latin typeface="Calibri"/>
                      </a:endParaRPr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Symbol,Sans-Serif"/>
                        <a:buChar char="•"/>
                      </a:pPr>
                      <a:r>
                        <a:rPr lang="en-GB" sz="1100" b="0" i="0" u="none" strike="noStrike" noProof="0" dirty="0">
                          <a:latin typeface="Calibri"/>
                        </a:rPr>
                        <a:t>Cushion</a:t>
                      </a:r>
                      <a:endParaRPr lang="en-US" sz="1100" b="0" i="0" u="none" strike="noStrike" noProof="0">
                        <a:latin typeface="Calibri"/>
                      </a:endParaRPr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Symbol,Sans-Serif"/>
                        <a:buChar char="•"/>
                      </a:pPr>
                      <a:r>
                        <a:rPr lang="en-GB" sz="1100" b="0" i="0" u="none" strike="noStrike" noProof="0" dirty="0">
                          <a:latin typeface="Calibri"/>
                        </a:rPr>
                        <a:t>Bag</a:t>
                      </a:r>
                      <a:endParaRPr lang="en-US" sz="1100" b="0" i="0" u="none" strike="noStrike" noProof="0">
                        <a:latin typeface="Calibri"/>
                      </a:endParaRPr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Symbol,Sans-Serif"/>
                        <a:buChar char="•"/>
                      </a:pPr>
                      <a:r>
                        <a:rPr lang="en-GB" sz="1100" b="0" i="0" u="none" strike="noStrike" noProof="0" dirty="0">
                          <a:latin typeface="Calibri"/>
                        </a:rPr>
                        <a:t>Textile picture</a:t>
                      </a:r>
                      <a:endParaRPr lang="en-US" sz="1100" b="0" i="0" u="none" strike="noStrike" noProof="0">
                        <a:latin typeface="Calibri"/>
                      </a:endParaRPr>
                    </a:p>
                    <a:p>
                      <a:pPr marL="0" lvl="0" indent="0">
                        <a:buNone/>
                      </a:pPr>
                      <a:endParaRPr lang="en-GB" sz="1200" b="0" i="0" u="none" strike="noStrike" noProof="0" dirty="0">
                        <a:latin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GB" sz="1100" b="0" i="0" u="none" strike="noStrike" noProof="0" dirty="0">
                          <a:latin typeface="Calibri"/>
                        </a:rPr>
                        <a:t>This first unit supports and develops student’s responses to the work done in Year 9. </a:t>
                      </a:r>
                      <a:r>
                        <a:rPr lang="en-GB" sz="1100" b="0" i="0" u="none" strike="noStrike" noProof="0" dirty="0">
                          <a:solidFill>
                            <a:schemeClr val="dk1"/>
                          </a:solidFill>
                        </a:rPr>
                        <a:t>The project builds on and embeds prior knowledge of textile design and techniques.</a:t>
                      </a:r>
                      <a:endParaRPr lang="en-US" sz="1100" b="0" i="0" u="none" strike="noStrike" noProof="0"/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100" b="0" i="0" u="none" strike="noStrike" noProof="0" dirty="0"/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0" i="0" u="none" strike="noStrike" noProof="0" dirty="0">
                          <a:solidFill>
                            <a:schemeClr val="dk1"/>
                          </a:solidFill>
                        </a:rPr>
                        <a:t>Practical work focusses on developing student's prior understanding of contemporary and historical Art, Craft and design.</a:t>
                      </a:r>
                      <a:endParaRPr lang="en-US" sz="1100" b="0" i="0" u="none" strike="noStrike" noProof="0" dirty="0"/>
                    </a:p>
                    <a:p>
                      <a:pPr marL="0" lvl="0" indent="0">
                        <a:buNone/>
                      </a:pPr>
                      <a:endParaRPr lang="en-GB" sz="1100" b="0" i="0" u="none" strike="noStrike" noProof="0" dirty="0">
                        <a:latin typeface="Calibri"/>
                      </a:endParaRPr>
                    </a:p>
                    <a:p>
                      <a:pPr marL="0" lvl="0" indent="0">
                        <a:buNone/>
                      </a:pPr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0" i="0" u="none" strike="noStrike" noProof="0" dirty="0">
                          <a:latin typeface="Calibri"/>
                        </a:rPr>
                        <a:t>All of the work completed this year will form part of a coursework portfolio to be assessed at the end of the course</a:t>
                      </a:r>
                      <a:r>
                        <a:rPr lang="en-GB" sz="1100" b="1" i="0" u="none" strike="noStrike" noProof="0" dirty="0">
                          <a:latin typeface="Calibri"/>
                        </a:rPr>
                        <a:t> (60% of the final mark)</a:t>
                      </a:r>
                      <a:endParaRPr lang="en-US" sz="1100" b="1" i="0" u="none" strike="noStrike" noProof="0" dirty="0">
                        <a:latin typeface="Calibri"/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100" b="0" i="0" u="none" strike="noStrike" noProof="0" dirty="0">
                        <a:latin typeface="Calibri"/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100" b="0" i="0" u="none" strike="noStrike" noProof="0" dirty="0">
                        <a:latin typeface="Calibri"/>
                      </a:endParaRP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endParaRPr lang="en-GB" sz="1100" b="0" i="0" u="none" strike="noStrike" noProof="0" dirty="0"/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100" b="0" i="0" u="none" strike="noStrike" noProof="0" dirty="0">
                        <a:latin typeface="Calibri"/>
                      </a:endParaRPr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100" b="0" i="0" u="none" strike="noStrike" noProof="0" dirty="0">
                        <a:latin typeface="Calibri"/>
                      </a:endParaRPr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Symbol,Sans-Serif"/>
                        <a:buChar char="•"/>
                      </a:pPr>
                      <a:endParaRPr lang="en-GB" sz="1100" b="0" i="0" u="none" strike="noStrike" noProof="0" dirty="0">
                        <a:latin typeface="Calibri"/>
                      </a:endParaRPr>
                    </a:p>
                    <a:p>
                      <a:pPr lvl="0">
                        <a:buNone/>
                      </a:pPr>
                      <a:endParaRPr lang="en-GB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0902021"/>
                  </a:ext>
                </a:extLst>
              </a:tr>
              <a:tr h="879476">
                <a:tc>
                  <a:txBody>
                    <a:bodyPr/>
                    <a:lstStyle/>
                    <a:p>
                      <a:r>
                        <a:rPr lang="en-US" sz="1100" dirty="0"/>
                        <a:t>Autumn 2</a:t>
                      </a:r>
                    </a:p>
                    <a:p>
                      <a:endParaRPr lang="en-US" sz="1100"/>
                    </a:p>
                    <a:p>
                      <a:endParaRPr lang="en-US" sz="1100"/>
                    </a:p>
                    <a:p>
                      <a:endParaRPr lang="en-GB" sz="1100"/>
                    </a:p>
                    <a:p>
                      <a:endParaRPr lang="en-GB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defTabSz="914400">
                        <a:tabLst/>
                        <a:defRPr/>
                      </a:pPr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7178725"/>
                  </a:ext>
                </a:extLst>
              </a:tr>
              <a:tr h="879476">
                <a:tc>
                  <a:txBody>
                    <a:bodyPr/>
                    <a:lstStyle/>
                    <a:p>
                      <a:r>
                        <a:rPr lang="en-US" sz="1100" dirty="0"/>
                        <a:t>Spring 1</a:t>
                      </a:r>
                    </a:p>
                    <a:p>
                      <a:endParaRPr lang="en-US" sz="1100"/>
                    </a:p>
                    <a:p>
                      <a:endParaRPr lang="en-US" sz="1100"/>
                    </a:p>
                    <a:p>
                      <a:endParaRPr lang="en-US" sz="1100"/>
                    </a:p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7958529"/>
                  </a:ext>
                </a:extLst>
              </a:tr>
              <a:tr h="1096872">
                <a:tc>
                  <a:txBody>
                    <a:bodyPr/>
                    <a:lstStyle/>
                    <a:p>
                      <a:r>
                        <a:rPr lang="en-US" sz="1100" dirty="0"/>
                        <a:t>Spring 2</a:t>
                      </a:r>
                    </a:p>
                    <a:p>
                      <a:endParaRPr lang="en-US" sz="1100"/>
                    </a:p>
                    <a:p>
                      <a:endParaRPr lang="en-US" sz="1100"/>
                    </a:p>
                    <a:p>
                      <a:endParaRPr lang="en-US" sz="1100"/>
                    </a:p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5838139"/>
                  </a:ext>
                </a:extLst>
              </a:tr>
              <a:tr h="879476">
                <a:tc>
                  <a:txBody>
                    <a:bodyPr/>
                    <a:lstStyle/>
                    <a:p>
                      <a:r>
                        <a:rPr lang="en-US" sz="1100" dirty="0"/>
                        <a:t>Summer 1</a:t>
                      </a:r>
                    </a:p>
                    <a:p>
                      <a:endParaRPr lang="en-US" sz="1100"/>
                    </a:p>
                    <a:p>
                      <a:endParaRPr lang="en-GB" sz="1100"/>
                    </a:p>
                    <a:p>
                      <a:endParaRPr lang="en-GB" sz="1100"/>
                    </a:p>
                    <a:p>
                      <a:endParaRPr lang="en-GB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1" i="0" u="sng" strike="noStrike" noProof="0" dirty="0">
                          <a:latin typeface="Calibri"/>
                        </a:rPr>
                        <a:t>Coursework Unit 1b : </a:t>
                      </a:r>
                      <a:endParaRPr lang="en-US" sz="1100" b="1" i="0" u="sng" strike="noStrike" noProof="0">
                        <a:latin typeface="Calibri"/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1" i="0" u="sng" strike="noStrike" noProof="0" dirty="0">
                          <a:latin typeface="Calibri"/>
                        </a:rPr>
                        <a:t>COSTUME, FILM &amp; THEATRE</a:t>
                      </a:r>
                      <a:endParaRPr lang="en-US" sz="1100" b="1" i="0" u="sng" strike="noStrike" noProof="0" dirty="0">
                        <a:latin typeface="Calibri"/>
                      </a:endParaRPr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100" b="0" i="0" u="none" strike="noStrike" noProof="0" dirty="0">
                        <a:latin typeface="Calibri"/>
                      </a:endParaRPr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0" i="0" u="none" strike="noStrike" noProof="0" dirty="0"/>
                        <a:t>Students:</a:t>
                      </a:r>
                      <a:endParaRPr lang="en-US" sz="1100" b="0" i="0" u="none" strike="noStrike" noProof="0" dirty="0"/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100" b="0" i="0" u="none" strike="noStrike" noProof="0" dirty="0"/>
                        <a:t>Explore a prescribed area of study in a personal manner </a:t>
                      </a:r>
                      <a:endParaRPr lang="en-GB" dirty="0"/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100" b="0" i="0" u="none" strike="noStrike" noProof="0" dirty="0"/>
                        <a:t>Extend their knowledge, understanding and skills through engagement with suggested sources and application of suitable materials, processes and techniques when responding to their starting point.</a:t>
                      </a:r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rowSpan="2"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0" i="0" u="none" strike="noStrike" noProof="0" dirty="0">
                          <a:latin typeface="Calibri"/>
                        </a:rPr>
                        <a:t>Practical work this term focuses on the research of a chosen theme and the observation of images, pattern and colour found in everyday objects and artefacts.</a:t>
                      </a:r>
                      <a:endParaRPr lang="en-US" sz="1100" b="0" i="0" u="none" strike="noStrike" noProof="0" dirty="0">
                        <a:latin typeface="Calibri"/>
                      </a:endParaRPr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100" b="0" i="0" u="none" strike="noStrike" noProof="0" dirty="0">
                        <a:latin typeface="Calibri"/>
                      </a:endParaRPr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0" i="0" u="none" strike="noStrike" noProof="0" dirty="0">
                          <a:latin typeface="Calibri"/>
                        </a:rPr>
                        <a:t>Throughout this term, emphasis is placed on the research, the development of ideas and the sampling of techniques.</a:t>
                      </a:r>
                      <a:endParaRPr lang="en-GB" dirty="0"/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100" b="0" i="0" u="none" strike="noStrike" noProof="0" dirty="0"/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,Sans-Serif"/>
                        <a:buChar char="•"/>
                      </a:pPr>
                      <a:endParaRPr lang="en-GB" sz="1100" b="0" i="0" u="none" strike="noStrike" noProof="0" dirty="0">
                        <a:latin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rowSpan="2"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lang="en-GB" sz="1100" b="0" i="0" u="none" strike="noStrike" noProof="0" dirty="0"/>
                        <a:t>This second unit supports and develops concepts and work completed in the first 2 terms of Year 10.</a:t>
                      </a:r>
                    </a:p>
                    <a:p>
                      <a:pPr marL="0" lvl="0" indent="0">
                        <a:buNone/>
                      </a:pPr>
                      <a:endParaRPr lang="en-GB" sz="1100" b="0" i="0" u="none" strike="noStrike" noProof="0" dirty="0"/>
                    </a:p>
                    <a:p>
                      <a:pPr marL="0" lvl="0" indent="0">
                        <a:buNone/>
                      </a:pPr>
                      <a:endParaRPr lang="en-GB" sz="1100" b="0" i="0" u="none" strike="noStrike" noProof="0" dirty="0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rowSpan="2"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lang="en-GB" sz="1100" b="0" i="0" u="none" strike="noStrike" noProof="0" dirty="0">
                          <a:latin typeface="Calibri"/>
                        </a:rPr>
                        <a:t>All work completed this term prepares students for the first term in Year 11. Students will produce a final outcome based on all of the work done this term.</a:t>
                      </a:r>
                    </a:p>
                    <a:p>
                      <a:pPr marL="0" lvl="0" indent="0">
                        <a:buNone/>
                      </a:pPr>
                      <a:r>
                        <a:rPr lang="en-GB" sz="1100" b="0" i="0" u="none" strike="noStrike" noProof="0" dirty="0">
                          <a:latin typeface="Calibri"/>
                        </a:rPr>
                        <a:t>worksheets or project boards. </a:t>
                      </a:r>
                    </a:p>
                    <a:p>
                      <a:pPr lvl="0">
                        <a:buNone/>
                      </a:pPr>
                      <a:endParaRPr lang="en-GB" sz="1100" dirty="0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963448"/>
                  </a:ext>
                </a:extLst>
              </a:tr>
              <a:tr h="1159098">
                <a:tc>
                  <a:txBody>
                    <a:bodyPr/>
                    <a:lstStyle/>
                    <a:p>
                      <a:r>
                        <a:rPr lang="en-US" sz="1100" dirty="0"/>
                        <a:t>Summer 2</a:t>
                      </a:r>
                    </a:p>
                    <a:p>
                      <a:endParaRPr lang="en-US" sz="1100"/>
                    </a:p>
                    <a:p>
                      <a:endParaRPr lang="en-US" sz="1100"/>
                    </a:p>
                    <a:p>
                      <a:endParaRPr lang="en-US" sz="1100"/>
                    </a:p>
                    <a:p>
                      <a:endParaRPr lang="en-GB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36347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44516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3DF121D-EFD9-4D6D-8721-E251EF44952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6572150"/>
              </p:ext>
            </p:extLst>
          </p:nvPr>
        </p:nvGraphicFramePr>
        <p:xfrm>
          <a:off x="0" y="0"/>
          <a:ext cx="12191996" cy="72767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3599">
                  <a:extLst>
                    <a:ext uri="{9D8B030D-6E8A-4147-A177-3AD203B41FA5}">
                      <a16:colId xmlns:a16="http://schemas.microsoft.com/office/drawing/2014/main" val="1527140606"/>
                    </a:ext>
                  </a:extLst>
                </a:gridCol>
                <a:gridCol w="3425064">
                  <a:extLst>
                    <a:ext uri="{9D8B030D-6E8A-4147-A177-3AD203B41FA5}">
                      <a16:colId xmlns:a16="http://schemas.microsoft.com/office/drawing/2014/main" val="1205074240"/>
                    </a:ext>
                  </a:extLst>
                </a:gridCol>
                <a:gridCol w="2963034">
                  <a:extLst>
                    <a:ext uri="{9D8B030D-6E8A-4147-A177-3AD203B41FA5}">
                      <a16:colId xmlns:a16="http://schemas.microsoft.com/office/drawing/2014/main" val="456443655"/>
                    </a:ext>
                  </a:extLst>
                </a:gridCol>
                <a:gridCol w="2854816">
                  <a:extLst>
                    <a:ext uri="{9D8B030D-6E8A-4147-A177-3AD203B41FA5}">
                      <a16:colId xmlns:a16="http://schemas.microsoft.com/office/drawing/2014/main" val="1182501191"/>
                    </a:ext>
                  </a:extLst>
                </a:gridCol>
                <a:gridCol w="2085483">
                  <a:extLst>
                    <a:ext uri="{9D8B030D-6E8A-4147-A177-3AD203B41FA5}">
                      <a16:colId xmlns:a16="http://schemas.microsoft.com/office/drawing/2014/main" val="1495874903"/>
                    </a:ext>
                  </a:extLst>
                </a:gridCol>
              </a:tblGrid>
              <a:tr h="331304">
                <a:tc gridSpan="2"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noProof="0" dirty="0">
                          <a:latin typeface="Calibri"/>
                        </a:rPr>
                        <a:t>Subject: TEXTILE DESIGN GCSE  (AQA)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Year Group 11</a:t>
                      </a:r>
                      <a:endParaRPr lang="en-GB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8216993"/>
                  </a:ext>
                </a:extLst>
              </a:tr>
              <a:tr h="463826">
                <a:tc>
                  <a:txBody>
                    <a:bodyPr/>
                    <a:lstStyle/>
                    <a:p>
                      <a:r>
                        <a:rPr lang="en-US" sz="1200" dirty="0"/>
                        <a:t>Term and Unit</a:t>
                      </a:r>
                      <a:endParaRPr lang="en-GB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Knowledge</a:t>
                      </a:r>
                    </a:p>
                    <a:p>
                      <a:r>
                        <a:rPr lang="en-US" sz="1200" dirty="0"/>
                        <a:t>Key concepts students learn</a:t>
                      </a:r>
                      <a:endParaRPr lang="en-GB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Skills</a:t>
                      </a:r>
                      <a:r>
                        <a:rPr lang="en-US" sz="1200" dirty="0"/>
                        <a:t> developed / key</a:t>
                      </a:r>
                      <a:r>
                        <a:rPr lang="en-US" sz="1200" baseline="0" dirty="0"/>
                        <a:t> questions for this unit</a:t>
                      </a:r>
                      <a:endParaRPr lang="en-GB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How this builds on prior learning</a:t>
                      </a:r>
                      <a:endParaRPr lang="en-GB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How this prepares for future learning</a:t>
                      </a:r>
                      <a:endParaRPr lang="en-GB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6137631"/>
                  </a:ext>
                </a:extLst>
              </a:tr>
              <a:tr h="1010478">
                <a:tc>
                  <a:txBody>
                    <a:bodyPr/>
                    <a:lstStyle/>
                    <a:p>
                      <a:r>
                        <a:rPr lang="en-US" sz="1100" dirty="0"/>
                        <a:t>Autumn 1 </a:t>
                      </a:r>
                      <a:endParaRPr lang="en-US" sz="1100"/>
                    </a:p>
                    <a:p>
                      <a:endParaRPr lang="en-US" sz="1100"/>
                    </a:p>
                    <a:p>
                      <a:endParaRPr lang="en-US" sz="1100"/>
                    </a:p>
                    <a:p>
                      <a:endParaRPr lang="en-US" sz="1100"/>
                    </a:p>
                    <a:p>
                      <a:endParaRPr lang="en-GB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1" i="0" u="sng" strike="noStrike" noProof="0" dirty="0">
                          <a:latin typeface="Calibri"/>
                        </a:rPr>
                        <a:t>Coursework Unit 1b : </a:t>
                      </a:r>
                      <a:endParaRPr lang="en-US" sz="1100" b="1" i="0" u="sng" strike="noStrike" noProof="0">
                        <a:latin typeface="Calibri"/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1" i="0" u="sng" strike="noStrike" noProof="0" dirty="0">
                          <a:latin typeface="Calibri"/>
                        </a:rPr>
                        <a:t>COSTUME, FILM &amp; THEATRE (continued)</a:t>
                      </a: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100" b="1" i="0" u="sng" strike="noStrike" noProof="0" dirty="0">
                        <a:latin typeface="Calibri"/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0" i="0" u="none" strike="noStrike" noProof="0" dirty="0">
                          <a:latin typeface="Calibri"/>
                        </a:rPr>
                        <a:t>Teacher tutorials/ discussions help move ideas forward and provide support and advice as the student's personal project develops. They are encouraged to engage with independent decision making, risk taking and enquiry. </a:t>
                      </a: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100" b="0" i="0" u="none" strike="noStrike" noProof="0" dirty="0">
                        <a:latin typeface="Calibri"/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0" i="0" u="none" strike="noStrike" noProof="0" dirty="0">
                          <a:latin typeface="Calibri"/>
                        </a:rPr>
                        <a:t>Students become independent thinkers and problem solvers. They will realise their ideas in a personal and creative manner which fulfils the aims and objectives of the specification.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0" i="0" u="none" strike="noStrike" noProof="0" dirty="0">
                          <a:latin typeface="Calibri"/>
                        </a:rPr>
                        <a:t>The final outcome for this unit must display a personal understanding of the theme and reflect their own research and designs.</a:t>
                      </a:r>
                      <a:endParaRPr lang="en-US" sz="1100" b="0" i="0" u="none" strike="noStrike" noProof="0" dirty="0">
                        <a:latin typeface="Calibri"/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100" b="0" i="0" u="none" strike="noStrike" noProof="0" dirty="0">
                        <a:latin typeface="Calibri"/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0" i="0" u="none" strike="noStrike" noProof="0" dirty="0"/>
                        <a:t>Practical work will develop the idea of a personal creative journey which considers the four assessment objectives. </a:t>
                      </a:r>
                      <a:endParaRPr lang="en-GB" dirty="0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100" b="0" i="0" u="none" strike="noStrike" noProof="0" dirty="0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0" i="0" u="none" strike="noStrike" noProof="0" dirty="0">
                          <a:latin typeface="Calibri"/>
                        </a:rPr>
                        <a:t>Students are encouraged to produce individual and original compositions.</a:t>
                      </a: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100" b="0" i="0" u="none" strike="noStrike" noProof="0" dirty="0">
                        <a:latin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0" i="0" u="none" strike="noStrike" noProof="0" dirty="0">
                          <a:solidFill>
                            <a:schemeClr val="dk1"/>
                          </a:solidFill>
                          <a:latin typeface="Calibri"/>
                        </a:rPr>
                        <a:t>The work done this year builds on and embeds prior knowledge of textile design and techniques.</a:t>
                      </a:r>
                      <a:endParaRPr lang="en-US" sz="1100" b="0" i="0" u="none" strike="noStrike" noProof="0" dirty="0">
                        <a:latin typeface="Calibri"/>
                      </a:endParaRPr>
                    </a:p>
                    <a:p>
                      <a:pPr marL="285750" marR="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GB" sz="1100" b="0" i="0" u="none" strike="noStrike" noProof="0" dirty="0">
                        <a:latin typeface="Calibri"/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0" i="0" u="none" strike="noStrike" noProof="0" dirty="0">
                          <a:solidFill>
                            <a:schemeClr val="dk1"/>
                          </a:solidFill>
                          <a:latin typeface="Calibri"/>
                        </a:rPr>
                        <a:t>Practical work focusses on completing Component 1 of the course. (Coursework 60%)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r>
                        <a:rPr lang="en-GB" sz="1100" dirty="0"/>
                        <a:t>The completion of this unit should prepare students well for the CONTROLLED ASSESSMENT </a:t>
                      </a:r>
                    </a:p>
                    <a:p>
                      <a:pPr lvl="0">
                        <a:buNone/>
                      </a:pPr>
                      <a:r>
                        <a:rPr lang="en-GB" sz="1100" b="0" i="0" u="none" strike="noStrike" noProof="0" dirty="0">
                          <a:latin typeface="Calibri"/>
                        </a:rPr>
                        <a:t>Component 2 (EXAM 40%) in the Spring term.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0902021"/>
                  </a:ext>
                </a:extLst>
              </a:tr>
              <a:tr h="1010478">
                <a:tc>
                  <a:txBody>
                    <a:bodyPr/>
                    <a:lstStyle/>
                    <a:p>
                      <a:r>
                        <a:rPr lang="en-US" sz="1100" dirty="0"/>
                        <a:t>Autumn 2</a:t>
                      </a:r>
                    </a:p>
                    <a:p>
                      <a:endParaRPr lang="en-US" sz="1100"/>
                    </a:p>
                    <a:p>
                      <a:endParaRPr lang="en-US" sz="1100"/>
                    </a:p>
                    <a:p>
                      <a:endParaRPr lang="en-GB" sz="1100"/>
                    </a:p>
                    <a:p>
                      <a:endParaRPr lang="en-GB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defTabSz="914400">
                        <a:tabLst/>
                        <a:defRPr/>
                      </a:pPr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7178725"/>
                  </a:ext>
                </a:extLst>
              </a:tr>
              <a:tr h="1010478">
                <a:tc>
                  <a:txBody>
                    <a:bodyPr/>
                    <a:lstStyle/>
                    <a:p>
                      <a:r>
                        <a:rPr lang="en-US" sz="1100" dirty="0"/>
                        <a:t>Spring 1</a:t>
                      </a:r>
                    </a:p>
                    <a:p>
                      <a:endParaRPr lang="en-US" sz="1100"/>
                    </a:p>
                    <a:p>
                      <a:endParaRPr lang="en-US" sz="1100"/>
                    </a:p>
                    <a:p>
                      <a:endParaRPr lang="en-US" sz="1100"/>
                    </a:p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1" i="0" u="sng" strike="noStrike" noProof="0" dirty="0"/>
                        <a:t>Controlled Assessment</a:t>
                      </a:r>
                      <a:endParaRPr lang="en-GB" sz="1100" b="1" i="0" u="sng" strike="noStrike" noProof="0" dirty="0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1" i="0" u="sng" strike="noStrike" noProof="0" dirty="0"/>
                        <a:t>Component 2 (EXAM 40%)</a:t>
                      </a: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100" b="0" i="0" u="none" strike="noStrike" noProof="0" dirty="0">
                        <a:latin typeface="Calibri"/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0" i="0" u="none" strike="noStrike" noProof="0" dirty="0">
                          <a:latin typeface="Calibri"/>
                        </a:rPr>
                        <a:t>Students must respond to one of seven starting points provided on the AQA exam paper.</a:t>
                      </a:r>
                      <a:endParaRPr lang="en-GB" dirty="0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100" b="0" i="0" u="none" strike="noStrike" noProof="0" dirty="0">
                        <a:latin typeface="Calibri"/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0" i="0" u="none" strike="noStrike" noProof="0" dirty="0">
                          <a:latin typeface="Calibri"/>
                        </a:rPr>
                        <a:t>They identify, prepare and develop an appropriate realisation of intentions. </a:t>
                      </a: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100" b="0" i="0" u="none" strike="noStrike" noProof="0" dirty="0">
                        <a:latin typeface="Calibri"/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100" b="0" i="0" u="none" strike="noStrike" noProof="0" dirty="0">
                        <a:latin typeface="Calibri"/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100" b="0" i="0" u="none" strike="noStrike" noProof="0" dirty="0">
                        <a:latin typeface="Calibri"/>
                      </a:endParaRP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GB" sz="1100" b="0" i="0" u="none" strike="noStrike" noProof="0" dirty="0">
                          <a:latin typeface="Calibri"/>
                        </a:rPr>
                        <a:t>Mature and perceptive observations help direct the realisation of intentions. </a:t>
                      </a:r>
                      <a:endParaRPr lang="en-GB" sz="1100" dirty="0"/>
                    </a:p>
                    <a:p>
                      <a:pPr marL="0" lvl="0" indent="0">
                        <a:buNone/>
                      </a:pPr>
                      <a:endParaRPr lang="en-GB" sz="1100" b="0" i="0" u="none" strike="noStrike" noProof="0" dirty="0">
                        <a:latin typeface="Calibri"/>
                      </a:endParaRPr>
                    </a:p>
                    <a:p>
                      <a:pPr marL="0" lvl="0" indent="0">
                        <a:buNone/>
                      </a:pPr>
                      <a:r>
                        <a:rPr lang="en-GB" sz="1100" b="0" i="0" u="none" strike="noStrike" noProof="0" dirty="0">
                          <a:latin typeface="Calibri"/>
                        </a:rPr>
                        <a:t>Skills improve in quality and ideas show greater depth and content within the development of work produced. </a:t>
                      </a:r>
                    </a:p>
                    <a:p>
                      <a:pPr marL="0" lvl="0" indent="0">
                        <a:buNone/>
                      </a:pPr>
                      <a:endParaRPr lang="en-GB" sz="1100" b="0" i="0" u="none" strike="noStrike" noProof="0" dirty="0">
                        <a:latin typeface="Calibri"/>
                      </a:endParaRPr>
                    </a:p>
                    <a:p>
                      <a:pPr marL="0" lvl="0" indent="0">
                        <a:buNone/>
                      </a:pPr>
                      <a:endParaRPr lang="en-GB" sz="1100" b="0" i="0" u="none" strike="noStrike" noProof="0" dirty="0"/>
                    </a:p>
                    <a:p>
                      <a:pPr marL="0" lvl="0" indent="0">
                        <a:buNone/>
                      </a:pPr>
                      <a:endParaRPr lang="en-GB" sz="1100" b="0" i="0" u="none" strike="noStrike" noProof="0" dirty="0">
                        <a:latin typeface="Calibri"/>
                      </a:endParaRPr>
                    </a:p>
                    <a:p>
                      <a:pPr marL="0" lvl="0" indent="0">
                        <a:buNone/>
                      </a:pPr>
                      <a:endParaRPr lang="en-GB" sz="1100" b="0" i="0" u="none" strike="noStrike" noProof="0" dirty="0">
                        <a:latin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GB" sz="1100" dirty="0"/>
                        <a:t>The controlled assessment is an opportunity for students to showcase everything they have learnt throughout Years 10 and 11 in a personal way. </a:t>
                      </a:r>
                    </a:p>
                    <a:p>
                      <a:pPr marL="0" lvl="0" indent="0">
                        <a:buNone/>
                      </a:pPr>
                      <a:endParaRPr lang="en-GB" sz="1100" dirty="0"/>
                    </a:p>
                    <a:p>
                      <a:pPr marL="0" lvl="0" indent="0">
                        <a:buNone/>
                      </a:pPr>
                      <a:r>
                        <a:rPr lang="en-GB" sz="1100" b="0" i="0" u="none" strike="noStrike" noProof="0" dirty="0">
                          <a:latin typeface="Calibri"/>
                        </a:rPr>
                        <a:t>They will:</a:t>
                      </a:r>
                      <a:endParaRPr lang="en-US" sz="1100" b="0" i="0" u="none" strike="noStrike" noProof="0" dirty="0">
                        <a:latin typeface="Calibri"/>
                      </a:endParaRPr>
                    </a:p>
                    <a:p>
                      <a:pPr marL="28575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1100" b="0" i="0" u="none" strike="noStrike" noProof="0" dirty="0">
                          <a:latin typeface="Calibri"/>
                        </a:rPr>
                        <a:t>Respond to a given starting point(s) </a:t>
                      </a:r>
                      <a:endParaRPr lang="en-US" sz="1100" b="0" i="0" u="none" strike="noStrike" noProof="0" dirty="0">
                        <a:latin typeface="Calibri"/>
                      </a:endParaRPr>
                    </a:p>
                    <a:p>
                      <a:pPr marL="28575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1100" b="0" i="0" u="none" strike="noStrike" noProof="0" dirty="0">
                          <a:latin typeface="Calibri"/>
                        </a:rPr>
                        <a:t>Evidence the assessment objectives </a:t>
                      </a:r>
                      <a:endParaRPr lang="en-US" sz="1100" b="0" i="0" u="none" strike="noStrike" noProof="0" dirty="0">
                        <a:latin typeface="Calibri"/>
                      </a:endParaRPr>
                    </a:p>
                    <a:p>
                      <a:pPr marL="28575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1100" b="0" i="0" u="none" strike="noStrike" noProof="0" dirty="0">
                          <a:latin typeface="Calibri"/>
                        </a:rPr>
                        <a:t>Develop and present work in any appropriate format 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28575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GB" sz="1100" b="0" i="0" u="none" strike="noStrike" noProof="0" dirty="0">
                        <a:latin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7958529"/>
                  </a:ext>
                </a:extLst>
              </a:tr>
              <a:tr h="1010478">
                <a:tc>
                  <a:txBody>
                    <a:bodyPr/>
                    <a:lstStyle/>
                    <a:p>
                      <a:r>
                        <a:rPr lang="en-US" sz="1100" dirty="0"/>
                        <a:t>Spring 2</a:t>
                      </a:r>
                    </a:p>
                    <a:p>
                      <a:endParaRPr lang="en-US" sz="1100"/>
                    </a:p>
                    <a:p>
                      <a:endParaRPr lang="en-US" sz="1100"/>
                    </a:p>
                    <a:p>
                      <a:endParaRPr lang="en-US" sz="1100"/>
                    </a:p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5838139"/>
                  </a:ext>
                </a:extLst>
              </a:tr>
              <a:tr h="1010478">
                <a:tc>
                  <a:txBody>
                    <a:bodyPr/>
                    <a:lstStyle/>
                    <a:p>
                      <a:r>
                        <a:rPr lang="en-US" sz="1100" dirty="0"/>
                        <a:t>Summer 1</a:t>
                      </a:r>
                    </a:p>
                    <a:p>
                      <a:endParaRPr lang="en-US" sz="1100"/>
                    </a:p>
                    <a:p>
                      <a:endParaRPr lang="en-GB" sz="1100"/>
                    </a:p>
                    <a:p>
                      <a:endParaRPr lang="en-GB" sz="1100"/>
                    </a:p>
                    <a:p>
                      <a:endParaRPr lang="en-GB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1" i="0" u="none" strike="noStrike" noProof="0" dirty="0">
                          <a:latin typeface="Calibri"/>
                        </a:rPr>
                        <a:t>Students review, select and present their Portfolio for final submission in discussion with the teacher, ensuring that the component requirements are fulfilled. </a:t>
                      </a: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100" b="1" i="0" u="none" strike="noStrike" noProof="0" dirty="0">
                        <a:latin typeface="Calibri"/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1" i="0" u="none" strike="noStrike" noProof="0" dirty="0">
                          <a:latin typeface="Calibri"/>
                        </a:rPr>
                        <a:t>Work can be submitted in any appropriate format.</a:t>
                      </a: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1" i="0" u="none" strike="noStrike" noProof="0" dirty="0">
                          <a:latin typeface="Calibri"/>
                        </a:rPr>
                        <a:t>The selection of work chosen for submission must include: 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100" b="0" i="0" u="none" strike="noStrike" noProof="0" dirty="0">
                          <a:latin typeface="Calibri"/>
                        </a:rPr>
                        <a:t>coverage of the four assessment objectives 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100" b="0" i="0" u="none" strike="noStrike" noProof="0" dirty="0">
                          <a:latin typeface="Calibri"/>
                        </a:rPr>
                        <a:t>a sustained project evidencing the journey from initial engagement to the realisation of intentions 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100" b="0" i="0" u="none" strike="noStrike" noProof="0" dirty="0">
                          <a:latin typeface="Calibri"/>
                        </a:rPr>
                        <a:t>a selection of further work undertaken during the student’s course of study 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100" b="0" i="0" u="none" strike="noStrike" noProof="0" dirty="0">
                          <a:latin typeface="Calibri"/>
                        </a:rPr>
                        <a:t>evidence of drawing activity and written annotation.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endParaRPr lang="en-GB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963448"/>
                  </a:ext>
                </a:extLst>
              </a:tr>
              <a:tr h="1010478">
                <a:tc>
                  <a:txBody>
                    <a:bodyPr/>
                    <a:lstStyle/>
                    <a:p>
                      <a:r>
                        <a:rPr lang="en-US" sz="1100" dirty="0"/>
                        <a:t>Summer 2</a:t>
                      </a:r>
                    </a:p>
                    <a:p>
                      <a:endParaRPr lang="en-US" sz="1100"/>
                    </a:p>
                    <a:p>
                      <a:endParaRPr lang="en-US" sz="1100"/>
                    </a:p>
                    <a:p>
                      <a:endParaRPr lang="en-US" sz="1100"/>
                    </a:p>
                    <a:p>
                      <a:endParaRPr lang="en-GB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GB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GB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GB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36347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29457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6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 Clifford</dc:creator>
  <cp:revision>701</cp:revision>
  <cp:lastPrinted>2019-11-04T17:33:26Z</cp:lastPrinted>
  <dcterms:created xsi:type="dcterms:W3CDTF">2019-06-04T13:37:55Z</dcterms:created>
  <dcterms:modified xsi:type="dcterms:W3CDTF">2023-07-11T09:44:16Z</dcterms:modified>
</cp:coreProperties>
</file>